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70" r:id="rId3"/>
    <p:sldId id="279" r:id="rId4"/>
    <p:sldId id="278" r:id="rId5"/>
    <p:sldId id="273" r:id="rId6"/>
    <p:sldId id="280" r:id="rId7"/>
    <p:sldId id="281" r:id="rId8"/>
    <p:sldId id="282" r:id="rId9"/>
    <p:sldId id="258" r:id="rId10"/>
    <p:sldId id="271" r:id="rId11"/>
    <p:sldId id="261" r:id="rId12"/>
    <p:sldId id="262" r:id="rId13"/>
    <p:sldId id="263" r:id="rId14"/>
    <p:sldId id="264" r:id="rId15"/>
    <p:sldId id="265"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3084" y="-11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62604-6512-4836-9182-D49F7E43731E}" type="datetimeFigureOut">
              <a:rPr lang="fr-FR" smtClean="0"/>
              <a:pPr/>
              <a:t>17/02/2017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5937FF-573F-48EB-BED2-58DA985F7E52}" type="slidenum">
              <a:rPr lang="fr-FR" smtClean="0"/>
              <a:pPr/>
              <a:t>‹N°›</a:t>
            </a:fld>
            <a:endParaRPr lang="fr-FR"/>
          </a:p>
        </p:txBody>
      </p:sp>
    </p:spTree>
    <p:extLst>
      <p:ext uri="{BB962C8B-B14F-4D97-AF65-F5344CB8AC3E}">
        <p14:creationId xmlns:p14="http://schemas.microsoft.com/office/powerpoint/2010/main" val="2316222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Diapositive « pense-bête » </a:t>
            </a:r>
            <a:r>
              <a:rPr lang="fr-FR" b="1" dirty="0"/>
              <a:t>à adapter aux projets de l’établissement</a:t>
            </a:r>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3</a:t>
            </a:fld>
            <a:endParaRPr lang="fr-FR"/>
          </a:p>
        </p:txBody>
      </p:sp>
    </p:spTree>
    <p:extLst>
      <p:ext uri="{BB962C8B-B14F-4D97-AF65-F5344CB8AC3E}">
        <p14:creationId xmlns:p14="http://schemas.microsoft.com/office/powerpoint/2010/main" val="365628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Chaque encadré est lié au BO correspondant.</a:t>
            </a:r>
          </a:p>
          <a:p>
            <a:r>
              <a:rPr lang="fr-FR" dirty="0"/>
              <a:t>Pour</a:t>
            </a:r>
            <a:r>
              <a:rPr lang="fr-FR" baseline="0" dirty="0"/>
              <a:t> le parcours Avenir, voir aussi : http://www.education.gouv.fr/cid83948/le-parcours-avenir.html&amp;xtmc=parcoursavenir&amp;xtnp=1&amp;xtcr=1</a:t>
            </a:r>
          </a:p>
          <a:p>
            <a:r>
              <a:rPr lang="fr-FR" dirty="0"/>
              <a:t>Pour le parcours citoyen voir aussi : http://www.education.gouv.fr/cid100517/le-parcours-citoyen.html&amp;xtmc=parcourscitoyen&amp;xtnp=1&amp;xtcr=3</a:t>
            </a:r>
          </a:p>
          <a:p>
            <a:r>
              <a:rPr lang="fr-FR" dirty="0"/>
              <a:t>La charte pour l’éducation artistique et culturelle est sur http://www.education.gouv.fr/cid104753/charte-pour-l-education-artistique-et-culturelle.html&amp;xtmc=parcoursdeacuteducationartistiqueetculturelle&amp;xtnp=1&amp;xtcr=1</a:t>
            </a:r>
          </a:p>
          <a:p>
            <a:r>
              <a:rPr lang="fr-FR" sz="1200" kern="1200" dirty="0">
                <a:solidFill>
                  <a:schemeClr val="tx1"/>
                </a:solidFill>
                <a:effectLst/>
                <a:latin typeface="+mn-lt"/>
                <a:ea typeface="+mn-ea"/>
                <a:cs typeface="+mn-cs"/>
              </a:rPr>
              <a:t>Un guide d'accompagnement de la mise en œuvre du parcours éducatif de santé sera diffusé au cours du premier trimestre aux directeurs d'école, </a:t>
            </a:r>
            <a:r>
              <a:rPr lang="fr-FR" sz="1200" kern="1200" dirty="0" err="1">
                <a:solidFill>
                  <a:schemeClr val="tx1"/>
                </a:solidFill>
                <a:effectLst/>
                <a:latin typeface="+mn-lt"/>
                <a:ea typeface="+mn-ea"/>
                <a:cs typeface="+mn-cs"/>
              </a:rPr>
              <a:t>IEN</a:t>
            </a:r>
            <a:r>
              <a:rPr lang="fr-FR" sz="1200" kern="1200" dirty="0">
                <a:solidFill>
                  <a:schemeClr val="tx1"/>
                </a:solidFill>
                <a:effectLst/>
                <a:latin typeface="+mn-lt"/>
                <a:ea typeface="+mn-ea"/>
                <a:cs typeface="+mn-cs"/>
              </a:rPr>
              <a:t> et chefs d'établissement.</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4</a:t>
            </a:fld>
            <a:endParaRPr lang="fr-FR"/>
          </a:p>
        </p:txBody>
      </p:sp>
    </p:spTree>
    <p:extLst>
      <p:ext uri="{BB962C8B-B14F-4D97-AF65-F5344CB8AC3E}">
        <p14:creationId xmlns:p14="http://schemas.microsoft.com/office/powerpoint/2010/main" val="2337310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La maîtrise de chaque domaine ne peut être compensée par la maîtrise d’un autre domaine.</a:t>
            </a:r>
          </a:p>
          <a:p>
            <a:r>
              <a:rPr lang="fr-FR" dirty="0"/>
              <a:t>Les quatre « objectifs de connaissances et de compétences pour la maîtrise du socle commun » du domaine 1 ne sont pas compensables entre eux.</a:t>
            </a:r>
          </a:p>
          <a:p>
            <a:r>
              <a:rPr lang="fr-FR" dirty="0"/>
              <a:t>Page de présentation du socle commun : http://www.education.gouv.fr/cid88125/qu-apprendront-les-eleves-de-6-a-16-ans-a-la-rentree-2016-decouvrez-le-socle-commun-de-connaissances-de-competences-et-de-culture.html&amp;xtmc=soclecommun&amp;xtnp=1&amp;xtcr=5</a:t>
            </a:r>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5</a:t>
            </a:fld>
            <a:endParaRPr lang="fr-FR"/>
          </a:p>
        </p:txBody>
      </p:sp>
    </p:spTree>
    <p:extLst>
      <p:ext uri="{BB962C8B-B14F-4D97-AF65-F5344CB8AC3E}">
        <p14:creationId xmlns:p14="http://schemas.microsoft.com/office/powerpoint/2010/main" val="276108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niveaux de maîtrise des composantes du socle commun sont fixés par le conseil de classe de fin d’année de troisième.</a:t>
            </a:r>
          </a:p>
          <a:p>
            <a:r>
              <a:rPr lang="fr-FR" dirty="0"/>
              <a:t>Pour la première épreuve terminale</a:t>
            </a:r>
            <a:r>
              <a:rPr lang="fr-FR" baseline="0" dirty="0"/>
              <a:t> écrite, deux disciplines sur les trois : physique-chimie, SVT, technologie, seront évaluées.</a:t>
            </a:r>
          </a:p>
          <a:p>
            <a:r>
              <a:rPr lang="fr-FR" baseline="0" dirty="0"/>
              <a:t>L’épreuve orale a lieu dans l’établissement entre le 15 avril et le dernier jour des épreuves écrites : le parcours éducatif de santé ne fait pas partie des parcours présentés lors de cette épreuve.</a:t>
            </a:r>
          </a:p>
          <a:p>
            <a:r>
              <a:rPr lang="fr-FR" baseline="0" dirty="0"/>
              <a:t>L’évaluation du niveau pour un enseignement de complément ou la LSF est effectuée par le professeur en charge de l’enseignement</a:t>
            </a:r>
            <a:r>
              <a:rPr lang="fr-FR" baseline="0" dirty="0" smtClean="0"/>
              <a:t>.</a:t>
            </a:r>
          </a:p>
          <a:p>
            <a:endParaRPr lang="fr-FR" baseline="0"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6</a:t>
            </a:fld>
            <a:endParaRPr lang="fr-FR"/>
          </a:p>
        </p:txBody>
      </p:sp>
    </p:spTree>
    <p:extLst>
      <p:ext uri="{BB962C8B-B14F-4D97-AF65-F5344CB8AC3E}">
        <p14:creationId xmlns:p14="http://schemas.microsoft.com/office/powerpoint/2010/main" val="291997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 choix des deux disciplines en sciences-technologie ne sera connu qu’à l’ouverture des sujets.</a:t>
            </a:r>
          </a:p>
          <a:p>
            <a:r>
              <a:rPr lang="fr-FR" dirty="0"/>
              <a:t>La deuxième partie de la deuxième épreuve</a:t>
            </a:r>
            <a:r>
              <a:rPr lang="fr-FR" baseline="0" dirty="0"/>
              <a:t> comporte une dictée et réécriture, et un travail d’écriture.</a:t>
            </a:r>
          </a:p>
          <a:p>
            <a:r>
              <a:rPr lang="fr-FR" baseline="0" dirty="0"/>
              <a:t>L’épreuve orale peut se passer en groupe (2 ou 3 élèves), avec 10 minutes d’exposé et 15 minutes d’entretien en tout. Ce n’est pas le projet qui est évalué mais la maîtrise de l’oral et du sujet par le candidat.</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7</a:t>
            </a:fld>
            <a:endParaRPr lang="fr-FR"/>
          </a:p>
        </p:txBody>
      </p:sp>
    </p:spTree>
    <p:extLst>
      <p:ext uri="{BB962C8B-B14F-4D97-AF65-F5344CB8AC3E}">
        <p14:creationId xmlns:p14="http://schemas.microsoft.com/office/powerpoint/2010/main" val="2919978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barèmes ne changent pas si l’élève a suivi un enseignement de complément.</a:t>
            </a:r>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8</a:t>
            </a:fld>
            <a:endParaRPr lang="fr-FR"/>
          </a:p>
        </p:txBody>
      </p:sp>
    </p:spTree>
    <p:extLst>
      <p:ext uri="{BB962C8B-B14F-4D97-AF65-F5344CB8AC3E}">
        <p14:creationId xmlns:p14="http://schemas.microsoft.com/office/powerpoint/2010/main" val="291997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C2C72D4A-DD83-40E4-ADAE-1444C312EE4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2C72D4A-DD83-40E4-ADAE-1444C312EE4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2C72D4A-DD83-40E4-ADAE-1444C312EE43}"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3130798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3130798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3130798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3130798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3130798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313079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2C72D4A-DD83-40E4-ADAE-1444C312EE4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2C72D4A-DD83-40E4-ADAE-1444C312EE4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2C72D4A-DD83-40E4-ADAE-1444C312EE4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2C72D4A-DD83-40E4-ADAE-1444C312EE4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2C72D4A-DD83-40E4-ADAE-1444C312EE4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2C72D4A-DD83-40E4-ADAE-1444C312EE4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2C72D4A-DD83-40E4-ADAE-1444C312EE4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670008C5-9E71-40B1-BCDD-A7C543ABE282}" type="datetimeFigureOut">
              <a:rPr lang="fr-FR" smtClean="0"/>
              <a:pPr/>
              <a:t>17/02/2017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C2C72D4A-DD83-40E4-ADAE-1444C312EE43}" type="slidenum">
              <a:rPr lang="fr-FR" smtClean="0"/>
              <a:pPr/>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0008C5-9E71-40B1-BCDD-A7C543ABE282}" type="datetimeFigureOut">
              <a:rPr lang="fr-FR" smtClean="0"/>
              <a:pPr/>
              <a:t>17/02/2017</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C72D4A-DD83-40E4-ADAE-1444C312EE43}" type="slidenum">
              <a:rPr lang="fr-FR" smtClean="0"/>
              <a:pPr/>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www.education.gouv.fr/pid285/bulletin_officiel.html?cid_bo=91137"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http://www.onisep.fr/Espace-pedagogique/Actus-2015/Folios-pour-accompagner-le-parcours-scolaire-de-l-eleve" TargetMode="External"/><Relationship Id="rId5" Type="http://schemas.openxmlformats.org/officeDocument/2006/relationships/hyperlink" Target="http://www.education.gouv.fr/pid285/bulletin_officiel.html?cid_bo=91164" TargetMode="External"/><Relationship Id="rId4" Type="http://schemas.openxmlformats.org/officeDocument/2006/relationships/hyperlink" Target="http://www.education.gouv.fr/pid285/bulletin_officiel.html?cid_bo=10353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cache.media.education.gouv.fr/file/17/45/6/Socle_commun_de_connaissances,_de_competences_et_de_culture_415456.pdf"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Rencontre parents de 3ème</a:t>
            </a:r>
            <a:endParaRPr lang="fr-FR" dirty="0"/>
          </a:p>
        </p:txBody>
      </p:sp>
      <p:sp>
        <p:nvSpPr>
          <p:cNvPr id="3" name="Sous-titre 2"/>
          <p:cNvSpPr>
            <a:spLocks noGrp="1"/>
          </p:cNvSpPr>
          <p:nvPr>
            <p:ph type="subTitle" idx="1"/>
          </p:nvPr>
        </p:nvSpPr>
        <p:spPr>
          <a:xfrm>
            <a:off x="611560" y="3140968"/>
            <a:ext cx="7854696" cy="1752600"/>
          </a:xfrm>
        </p:spPr>
        <p:txBody>
          <a:bodyPr/>
          <a:lstStyle/>
          <a:p>
            <a:r>
              <a:rPr lang="fr-FR" dirty="0" smtClean="0"/>
              <a:t>Lundi 05 septembre 2016</a:t>
            </a:r>
            <a:endParaRPr lang="fr-FR" dirty="0"/>
          </a:p>
        </p:txBody>
      </p:sp>
    </p:spTree>
    <p:extLst>
      <p:ext uri="{BB962C8B-B14F-4D97-AF65-F5344CB8AC3E}">
        <p14:creationId xmlns:p14="http://schemas.microsoft.com/office/powerpoint/2010/main" val="410184438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 Sun : livret scolaire unique numérique</a:t>
            </a:r>
            <a:endParaRPr lang="fr-FR" dirty="0"/>
          </a:p>
        </p:txBody>
      </p:sp>
      <p:sp>
        <p:nvSpPr>
          <p:cNvPr id="3" name="Espace réservé du contenu 2"/>
          <p:cNvSpPr>
            <a:spLocks noGrp="1"/>
          </p:cNvSpPr>
          <p:nvPr>
            <p:ph idx="1"/>
          </p:nvPr>
        </p:nvSpPr>
        <p:spPr/>
        <p:txBody>
          <a:bodyPr/>
          <a:lstStyle/>
          <a:p>
            <a:r>
              <a:rPr lang="fr-FR" dirty="0" smtClean="0"/>
              <a:t>Ce livret permet de suivre la scolarité d’un élève de la classe de CP à la classe de 3éme.</a:t>
            </a:r>
          </a:p>
          <a:p>
            <a:r>
              <a:rPr lang="fr-FR" dirty="0" smtClean="0"/>
              <a:t>Il évalue la progression d’un élève dans les diverses compétences. </a:t>
            </a:r>
          </a:p>
          <a:p>
            <a:r>
              <a:rPr lang="fr-FR" dirty="0" smtClean="0"/>
              <a:t>Il est consultable à tout moment pour les parents, via </a:t>
            </a:r>
            <a:r>
              <a:rPr lang="fr-FR" dirty="0" err="1" smtClean="0"/>
              <a:t>Pronote</a:t>
            </a:r>
            <a:r>
              <a:rPr lang="fr-FR" dirty="0" smtClean="0"/>
              <a:t>. </a:t>
            </a:r>
            <a:endParaRPr lang="fr-FR" dirty="0"/>
          </a:p>
        </p:txBody>
      </p:sp>
    </p:spTree>
    <p:extLst>
      <p:ext uri="{BB962C8B-B14F-4D97-AF65-F5344CB8AC3E}">
        <p14:creationId xmlns:p14="http://schemas.microsoft.com/office/powerpoint/2010/main" val="238969866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stages.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L’idée est de confronter tous les élèves de 3</a:t>
            </a:r>
            <a:r>
              <a:rPr lang="fr-FR" baseline="30000" dirty="0" smtClean="0"/>
              <a:t>ème</a:t>
            </a:r>
            <a:r>
              <a:rPr lang="fr-FR" dirty="0" smtClean="0"/>
              <a:t> au monde du travail, ses réalités, ses contraintes. </a:t>
            </a:r>
          </a:p>
          <a:p>
            <a:r>
              <a:rPr lang="fr-FR" dirty="0" smtClean="0"/>
              <a:t>Pour les élèves de 3</a:t>
            </a:r>
            <a:r>
              <a:rPr lang="fr-FR" baseline="30000" dirty="0" smtClean="0"/>
              <a:t>ème</a:t>
            </a:r>
            <a:r>
              <a:rPr lang="fr-FR" dirty="0" smtClean="0"/>
              <a:t> 2 , les stages sont fixés du 14 au 18 novembre 2016.</a:t>
            </a:r>
          </a:p>
          <a:p>
            <a:r>
              <a:rPr lang="fr-FR" dirty="0" smtClean="0"/>
              <a:t>La durée du stage est de 5 jours.</a:t>
            </a:r>
          </a:p>
          <a:p>
            <a:r>
              <a:rPr lang="fr-FR" dirty="0" smtClean="0"/>
              <a:t>Les élèves ayant moins de 14 ans au moment du stage doivent se limiter aux collectivités territoriales, ou aux associations Loi 1901 .</a:t>
            </a:r>
          </a:p>
          <a:p>
            <a:r>
              <a:rPr lang="fr-FR" dirty="0" smtClean="0"/>
              <a:t>Le stage peut se dérouler en France ou à l’étranger. </a:t>
            </a:r>
          </a:p>
          <a:p>
            <a:endParaRPr lang="fr-FR" dirty="0"/>
          </a:p>
          <a:p>
            <a:pPr marL="0" indent="0">
              <a:buNone/>
            </a:pPr>
            <a:r>
              <a:rPr lang="fr-FR" dirty="0" smtClean="0"/>
              <a:t> </a:t>
            </a:r>
            <a:endParaRPr lang="fr-FR" dirty="0"/>
          </a:p>
        </p:txBody>
      </p:sp>
      <p:pic>
        <p:nvPicPr>
          <p:cNvPr id="6146" name="Picture 2" descr="C:\Users\home\AppData\Local\Microsoft\Windows\Temporary Internet Files\Content.IE5\N0IC62B4\equipe+gerar+parler+travail+métier[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5373216"/>
            <a:ext cx="1348763" cy="12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35656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a:t>
            </a:r>
            <a:endParaRPr lang="fr-FR" dirty="0"/>
          </a:p>
        </p:txBody>
      </p:sp>
      <p:sp>
        <p:nvSpPr>
          <p:cNvPr id="3" name="Espace réservé du contenu 2"/>
          <p:cNvSpPr>
            <a:spLocks noGrp="1"/>
          </p:cNvSpPr>
          <p:nvPr>
            <p:ph idx="1"/>
          </p:nvPr>
        </p:nvSpPr>
        <p:spPr/>
        <p:txBody>
          <a:bodyPr/>
          <a:lstStyle/>
          <a:p>
            <a:r>
              <a:rPr lang="fr-FR" dirty="0" smtClean="0">
                <a:solidFill>
                  <a:schemeClr val="accent1">
                    <a:lumMod val="60000"/>
                    <a:lumOff val="40000"/>
                  </a:schemeClr>
                </a:solidFill>
              </a:rPr>
              <a:t>AVANT</a:t>
            </a:r>
            <a:r>
              <a:rPr lang="fr-FR" dirty="0" smtClean="0"/>
              <a:t> : Bien remplir la convention de stage, en particulier les horaires. </a:t>
            </a:r>
          </a:p>
          <a:p>
            <a:pPr marL="0" indent="0">
              <a:buNone/>
            </a:pPr>
            <a:endParaRPr lang="fr-FR" dirty="0" smtClean="0"/>
          </a:p>
          <a:p>
            <a:r>
              <a:rPr lang="fr-FR" dirty="0" smtClean="0">
                <a:solidFill>
                  <a:schemeClr val="accent1">
                    <a:lumMod val="60000"/>
                    <a:lumOff val="40000"/>
                  </a:schemeClr>
                </a:solidFill>
              </a:rPr>
              <a:t>PENDANT</a:t>
            </a:r>
            <a:r>
              <a:rPr lang="fr-FR" dirty="0" smtClean="0"/>
              <a:t> : faire chaque jour un petit compte rendu de la journée, utile pour le rapport final. </a:t>
            </a:r>
          </a:p>
          <a:p>
            <a:pPr marL="0" indent="0">
              <a:buNone/>
            </a:pPr>
            <a:endParaRPr lang="fr-FR" dirty="0" smtClean="0"/>
          </a:p>
          <a:p>
            <a:r>
              <a:rPr lang="fr-FR" dirty="0" smtClean="0">
                <a:solidFill>
                  <a:schemeClr val="accent1">
                    <a:lumMod val="60000"/>
                    <a:lumOff val="40000"/>
                  </a:schemeClr>
                </a:solidFill>
              </a:rPr>
              <a:t>APRES</a:t>
            </a:r>
            <a:r>
              <a:rPr lang="fr-FR" dirty="0" smtClean="0"/>
              <a:t> : Rédiger son rapport de stage, qui sera soutenu par l’élève devant un jury comportant un enseignant et un autre professionnel, pendant la 2</a:t>
            </a:r>
            <a:r>
              <a:rPr lang="fr-FR" baseline="30000" dirty="0" smtClean="0"/>
              <a:t>ème</a:t>
            </a:r>
            <a:r>
              <a:rPr lang="fr-FR" dirty="0" smtClean="0"/>
              <a:t> semaine de mars. ( entraînement à l’épreuve d’oral du brevet). </a:t>
            </a:r>
            <a:endParaRPr lang="fr-FR" dirty="0"/>
          </a:p>
        </p:txBody>
      </p:sp>
    </p:spTree>
    <p:extLst>
      <p:ext uri="{BB962C8B-B14F-4D97-AF65-F5344CB8AC3E}">
        <p14:creationId xmlns:p14="http://schemas.microsoft.com/office/powerpoint/2010/main" val="23853721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indispensables …</a:t>
            </a:r>
            <a:endParaRPr lang="fr-FR" dirty="0"/>
          </a:p>
        </p:txBody>
      </p:sp>
      <p:sp>
        <p:nvSpPr>
          <p:cNvPr id="3" name="Espace réservé du contenu 2"/>
          <p:cNvSpPr>
            <a:spLocks noGrp="1"/>
          </p:cNvSpPr>
          <p:nvPr>
            <p:ph idx="1"/>
          </p:nvPr>
        </p:nvSpPr>
        <p:spPr/>
        <p:txBody>
          <a:bodyPr/>
          <a:lstStyle/>
          <a:p>
            <a:r>
              <a:rPr lang="fr-FR" dirty="0" smtClean="0"/>
              <a:t>JANVIER : Tables Rondes de l’Orientation Concertée . </a:t>
            </a:r>
          </a:p>
          <a:p>
            <a:pPr marL="0" indent="0">
              <a:buNone/>
            </a:pPr>
            <a:r>
              <a:rPr lang="fr-FR" dirty="0" smtClean="0"/>
              <a:t>Les parents et l’élève ont un entretien individuel sur l’orientation avec le professeur principal et un membre de l’équipe de direction. </a:t>
            </a:r>
          </a:p>
          <a:p>
            <a:r>
              <a:rPr lang="fr-FR" dirty="0" smtClean="0"/>
              <a:t>FEVRIER : Portes ouvertes des lycées ; il est important de s’y rendre pour découvrir les lieux, les équipes, les différents enseignements. </a:t>
            </a:r>
          </a:p>
          <a:p>
            <a:r>
              <a:rPr lang="fr-FR" dirty="0" smtClean="0"/>
              <a:t>MARS : Conseils de classes et réunion parents professeurs du 2</a:t>
            </a:r>
            <a:r>
              <a:rPr lang="fr-FR" baseline="30000" dirty="0" smtClean="0"/>
              <a:t>ème</a:t>
            </a:r>
            <a:r>
              <a:rPr lang="fr-FR" dirty="0" smtClean="0"/>
              <a:t> trimestre ; les vœux d’orientation sont examinés . Un premier avis est formulé. </a:t>
            </a:r>
            <a:endParaRPr lang="fr-FR" dirty="0"/>
          </a:p>
        </p:txBody>
      </p:sp>
      <p:pic>
        <p:nvPicPr>
          <p:cNvPr id="7170" name="Picture 2" descr="C:\Users\home\AppData\Local\Microsoft\Windows\Temporary Internet Files\Content.IE5\YMVUO1N4\Icon_attention.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76418"/>
            <a:ext cx="1494702" cy="12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977020"/>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Construire son orientation</a:t>
            </a:r>
            <a:endParaRPr lang="fr-FR" dirty="0"/>
          </a:p>
        </p:txBody>
      </p:sp>
      <p:sp>
        <p:nvSpPr>
          <p:cNvPr id="3" name="Espace réservé du contenu 2"/>
          <p:cNvSpPr>
            <a:spLocks noGrp="1"/>
          </p:cNvSpPr>
          <p:nvPr>
            <p:ph idx="1"/>
          </p:nvPr>
        </p:nvSpPr>
        <p:spPr/>
        <p:txBody>
          <a:bodyPr/>
          <a:lstStyle/>
          <a:p>
            <a:r>
              <a:rPr lang="fr-FR" dirty="0" smtClean="0">
                <a:solidFill>
                  <a:schemeClr val="accent1">
                    <a:lumMod val="60000"/>
                    <a:lumOff val="40000"/>
                  </a:schemeClr>
                </a:solidFill>
              </a:rPr>
              <a:t>Fin du 1</a:t>
            </a:r>
            <a:r>
              <a:rPr lang="fr-FR" baseline="30000" dirty="0" smtClean="0">
                <a:solidFill>
                  <a:schemeClr val="accent1">
                    <a:lumMod val="60000"/>
                    <a:lumOff val="40000"/>
                  </a:schemeClr>
                </a:solidFill>
              </a:rPr>
              <a:t>er</a:t>
            </a:r>
            <a:r>
              <a:rPr lang="fr-FR" dirty="0" smtClean="0">
                <a:solidFill>
                  <a:schemeClr val="accent1">
                    <a:lumMod val="60000"/>
                    <a:lumOff val="40000"/>
                  </a:schemeClr>
                </a:solidFill>
              </a:rPr>
              <a:t> trimestre </a:t>
            </a:r>
            <a:r>
              <a:rPr lang="fr-FR" dirty="0" smtClean="0"/>
              <a:t>: analyse des résultats ; on commence à affiner le projet d’orientation (général, technologique, professionnel , apprentissage)</a:t>
            </a:r>
          </a:p>
          <a:p>
            <a:r>
              <a:rPr lang="fr-FR" dirty="0" smtClean="0">
                <a:solidFill>
                  <a:schemeClr val="accent1">
                    <a:lumMod val="60000"/>
                    <a:lumOff val="40000"/>
                  </a:schemeClr>
                </a:solidFill>
              </a:rPr>
              <a:t>Fin du 2</a:t>
            </a:r>
            <a:r>
              <a:rPr lang="fr-FR" baseline="30000" dirty="0" smtClean="0">
                <a:solidFill>
                  <a:schemeClr val="accent1">
                    <a:lumMod val="60000"/>
                    <a:lumOff val="40000"/>
                  </a:schemeClr>
                </a:solidFill>
              </a:rPr>
              <a:t>ème</a:t>
            </a:r>
            <a:r>
              <a:rPr lang="fr-FR" dirty="0" smtClean="0">
                <a:solidFill>
                  <a:schemeClr val="accent1">
                    <a:lumMod val="60000"/>
                    <a:lumOff val="40000"/>
                  </a:schemeClr>
                </a:solidFill>
              </a:rPr>
              <a:t> trimestre </a:t>
            </a:r>
            <a:r>
              <a:rPr lang="fr-FR" dirty="0" smtClean="0"/>
              <a:t>: premiers vœux d’orientation, discutés lors des Tables Rondes ; avis du conseils de classe et recommandations. </a:t>
            </a:r>
          </a:p>
          <a:p>
            <a:r>
              <a:rPr lang="fr-FR" dirty="0" smtClean="0">
                <a:solidFill>
                  <a:schemeClr val="accent1">
                    <a:lumMod val="60000"/>
                    <a:lumOff val="40000"/>
                  </a:schemeClr>
                </a:solidFill>
              </a:rPr>
              <a:t>Fin du 3</a:t>
            </a:r>
            <a:r>
              <a:rPr lang="fr-FR" baseline="30000" dirty="0" smtClean="0">
                <a:solidFill>
                  <a:schemeClr val="accent1">
                    <a:lumMod val="60000"/>
                    <a:lumOff val="40000"/>
                  </a:schemeClr>
                </a:solidFill>
              </a:rPr>
              <a:t>ème</a:t>
            </a:r>
            <a:r>
              <a:rPr lang="fr-FR" dirty="0" smtClean="0">
                <a:solidFill>
                  <a:schemeClr val="accent1">
                    <a:lumMod val="60000"/>
                    <a:lumOff val="40000"/>
                  </a:schemeClr>
                </a:solidFill>
              </a:rPr>
              <a:t> trimestre </a:t>
            </a:r>
            <a:r>
              <a:rPr lang="fr-FR" dirty="0" smtClean="0"/>
              <a:t>: vœux définitifs, passage en 2</a:t>
            </a:r>
            <a:r>
              <a:rPr lang="fr-FR" baseline="30000" dirty="0" smtClean="0"/>
              <a:t>nde</a:t>
            </a:r>
            <a:r>
              <a:rPr lang="fr-FR" dirty="0" smtClean="0"/>
              <a:t> générale validée ou non par le conseil de classe ; procédures d’affectation. </a:t>
            </a:r>
            <a:endParaRPr lang="fr-FR" dirty="0"/>
          </a:p>
        </p:txBody>
      </p:sp>
      <p:pic>
        <p:nvPicPr>
          <p:cNvPr id="8194" name="Picture 2" descr="C:\Users\home\AppData\Local\Microsoft\Windows\Temporary Internet Files\Content.IE5\GL49M2BR\7241522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351524">
            <a:off x="7302661" y="766950"/>
            <a:ext cx="1841339" cy="14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32367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Dispositifs particuliers</a:t>
            </a:r>
            <a:endParaRPr lang="fr-FR" dirty="0"/>
          </a:p>
        </p:txBody>
      </p:sp>
      <p:sp>
        <p:nvSpPr>
          <p:cNvPr id="3" name="Espace réservé du contenu 2"/>
          <p:cNvSpPr>
            <a:spLocks noGrp="1"/>
          </p:cNvSpPr>
          <p:nvPr>
            <p:ph idx="1"/>
          </p:nvPr>
        </p:nvSpPr>
        <p:spPr/>
        <p:txBody>
          <a:bodyPr/>
          <a:lstStyle/>
          <a:p>
            <a:r>
              <a:rPr lang="fr-FR" dirty="0" smtClean="0"/>
              <a:t>Pour les élèves intéressés par la voie professionnelle, de nombreux établissements proposent des mini stages qui permettent de découvrir les filières . Dates à venir : ne pas hésiter à s’inscrire ! </a:t>
            </a:r>
          </a:p>
          <a:p>
            <a:r>
              <a:rPr lang="fr-FR" dirty="0" smtClean="0"/>
              <a:t>PIDRE : dispositif destiné aux élèves les plus en difficulté, qui permet de faire plusieurs périodes de stage dans l’année, d’une durée variable, afin de découvrir des secteurs d’activité et d’éventuellement décrocher un apprentissage . Me contacter si vous êtes intéressés. </a:t>
            </a:r>
          </a:p>
          <a:p>
            <a:endParaRPr lang="fr-FR" dirty="0"/>
          </a:p>
        </p:txBody>
      </p:sp>
      <p:pic>
        <p:nvPicPr>
          <p:cNvPr id="9218" name="Picture 2" descr="C:\Users\home\AppData\Local\Microsoft\Windows\Temporary Internet Files\Content.IE5\N0IC62B4\question_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6000" y="692696"/>
            <a:ext cx="1224000" cy="12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18455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Projet de classe</a:t>
            </a:r>
            <a:endParaRPr lang="fr-FR" dirty="0"/>
          </a:p>
        </p:txBody>
      </p:sp>
      <p:sp>
        <p:nvSpPr>
          <p:cNvPr id="3" name="Espace réservé du contenu 2"/>
          <p:cNvSpPr>
            <a:spLocks noGrp="1"/>
          </p:cNvSpPr>
          <p:nvPr>
            <p:ph idx="1"/>
          </p:nvPr>
        </p:nvSpPr>
        <p:spPr/>
        <p:txBody>
          <a:bodyPr/>
          <a:lstStyle/>
          <a:p>
            <a:r>
              <a:rPr lang="fr-FR" dirty="0" smtClean="0"/>
              <a:t>Dans le cadre de la réforme, les élèves de troisième participeront à des projets de classe :</a:t>
            </a:r>
          </a:p>
          <a:p>
            <a:r>
              <a:rPr lang="fr-FR" dirty="0" smtClean="0"/>
              <a:t>2 projets cette année</a:t>
            </a:r>
          </a:p>
          <a:p>
            <a:r>
              <a:rPr lang="fr-FR" dirty="0" smtClean="0"/>
              <a:t>Sur les heures d’enseignement</a:t>
            </a:r>
          </a:p>
          <a:p>
            <a:r>
              <a:rPr lang="fr-FR" dirty="0" smtClean="0"/>
              <a:t>Association de plusieurs matières ( interdisciplinarité, décloisonnement).</a:t>
            </a:r>
          </a:p>
          <a:p>
            <a:r>
              <a:rPr lang="fr-FR" dirty="0" smtClean="0"/>
              <a:t>Evaluation par compétences. </a:t>
            </a:r>
          </a:p>
          <a:p>
            <a:r>
              <a:rPr lang="fr-FR" dirty="0" smtClean="0"/>
              <a:t>Présentation orale en fin d’année. </a:t>
            </a:r>
            <a:endParaRPr lang="fr-FR" dirty="0"/>
          </a:p>
        </p:txBody>
      </p:sp>
    </p:spTree>
    <p:extLst>
      <p:ext uri="{BB962C8B-B14F-4D97-AF65-F5344CB8AC3E}">
        <p14:creationId xmlns:p14="http://schemas.microsoft.com/office/powerpoint/2010/main" val="223494808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683568" y="476672"/>
            <a:ext cx="7991475" cy="936625"/>
          </a:xfrm>
        </p:spPr>
        <p:txBody>
          <a:bodyPr>
            <a:normAutofit fontScale="90000"/>
          </a:bodyPr>
          <a:lstStyle/>
          <a:p>
            <a:pPr algn="ctr" eaLnBrk="1" hangingPunct="1"/>
            <a:r>
              <a:rPr lang="fr-FR" dirty="0" smtClean="0"/>
              <a:t>Organisation de la réforme au collège Albert Camus </a:t>
            </a:r>
            <a:r>
              <a:rPr lang="fr-FR" dirty="0"/>
              <a:t>en </a:t>
            </a:r>
            <a:r>
              <a:rPr lang="fr-FR" dirty="0" smtClean="0"/>
              <a:t>2016-2017 : 3</a:t>
            </a:r>
            <a:r>
              <a:rPr lang="fr-FR" baseline="30000" dirty="0" smtClean="0"/>
              <a:t>ième</a:t>
            </a:r>
            <a:r>
              <a:rPr lang="fr-FR" dirty="0" smtClean="0"/>
              <a:t> .</a:t>
            </a:r>
            <a:endParaRPr lang="fr-FR" dirty="0"/>
          </a:p>
        </p:txBody>
      </p:sp>
      <p:sp>
        <p:nvSpPr>
          <p:cNvPr id="4" name="ZoneTexte 3"/>
          <p:cNvSpPr txBox="1"/>
          <p:nvPr/>
        </p:nvSpPr>
        <p:spPr>
          <a:xfrm>
            <a:off x="827584" y="1268760"/>
            <a:ext cx="7704856" cy="4524315"/>
          </a:xfrm>
          <a:prstGeom prst="rect">
            <a:avLst/>
          </a:prstGeom>
          <a:noFill/>
        </p:spPr>
        <p:txBody>
          <a:bodyPr wrap="square" rtlCol="0">
            <a:spAutoFit/>
          </a:bodyPr>
          <a:lstStyle/>
          <a:p>
            <a:endParaRPr lang="fr-FR" b="1" dirty="0" smtClean="0"/>
          </a:p>
          <a:p>
            <a:r>
              <a:rPr lang="fr-FR" b="1" dirty="0" smtClean="0"/>
              <a:t>EPI 1. </a:t>
            </a:r>
          </a:p>
          <a:p>
            <a:pPr marL="285750" indent="-285750">
              <a:buFont typeface="Wingdings" pitchFamily="2" charset="2"/>
              <a:buChar char="v"/>
            </a:pPr>
            <a:r>
              <a:rPr lang="fr-FR" b="1" dirty="0" smtClean="0"/>
              <a:t>Allemand, Espagnol, EPS, Arts Plastiques.</a:t>
            </a:r>
          </a:p>
          <a:p>
            <a:pPr marL="285750" indent="-285750">
              <a:buFont typeface="Wingdings" pitchFamily="2" charset="2"/>
              <a:buChar char="v"/>
            </a:pPr>
            <a:r>
              <a:rPr lang="fr-FR" b="1" dirty="0" smtClean="0"/>
              <a:t>D’octobre à la fin du 2</a:t>
            </a:r>
            <a:r>
              <a:rPr lang="fr-FR" b="1" baseline="30000" dirty="0" smtClean="0"/>
              <a:t>ième</a:t>
            </a:r>
            <a:r>
              <a:rPr lang="fr-FR" b="1" dirty="0" smtClean="0"/>
              <a:t> trimestre 2016.</a:t>
            </a:r>
          </a:p>
          <a:p>
            <a:pPr marL="285750" indent="-285750">
              <a:buFont typeface="Wingdings" pitchFamily="2" charset="2"/>
              <a:buChar char="v"/>
            </a:pPr>
            <a:r>
              <a:rPr lang="fr-FR" b="1" dirty="0"/>
              <a:t>Influence et importance de la musique dans la </a:t>
            </a:r>
            <a:r>
              <a:rPr lang="fr-FR" b="1" dirty="0" smtClean="0"/>
              <a:t>société :réalisation de chorégraphies, de croquis en lien avec un contexte socio historique. </a:t>
            </a:r>
          </a:p>
          <a:p>
            <a:pPr marL="285750" indent="-285750">
              <a:buFont typeface="Wingdings" pitchFamily="2" charset="2"/>
              <a:buChar char="v"/>
            </a:pPr>
            <a:r>
              <a:rPr lang="fr-FR" b="1" dirty="0"/>
              <a:t>P</a:t>
            </a:r>
            <a:r>
              <a:rPr lang="fr-FR" b="1" dirty="0" smtClean="0"/>
              <a:t>arcours artistique et culturel.</a:t>
            </a:r>
          </a:p>
          <a:p>
            <a:pPr marL="285750" indent="-285750">
              <a:buFont typeface="Wingdings" pitchFamily="2" charset="2"/>
              <a:buChar char="v"/>
            </a:pPr>
            <a:endParaRPr lang="fr-FR" b="1" dirty="0"/>
          </a:p>
          <a:p>
            <a:r>
              <a:rPr lang="fr-FR" b="1" dirty="0" smtClean="0"/>
              <a:t>EPI 2. </a:t>
            </a:r>
          </a:p>
          <a:p>
            <a:pPr marL="285750" indent="-285750">
              <a:buFont typeface="Wingdings" pitchFamily="2" charset="2"/>
              <a:buChar char="v"/>
            </a:pPr>
            <a:r>
              <a:rPr lang="fr-FR" b="1" dirty="0" smtClean="0"/>
              <a:t>Anglais, HG-EMC. </a:t>
            </a:r>
          </a:p>
          <a:p>
            <a:pPr marL="285750" indent="-285750">
              <a:buFont typeface="Wingdings" pitchFamily="2" charset="2"/>
              <a:buChar char="v"/>
            </a:pPr>
            <a:r>
              <a:rPr lang="fr-FR" b="1" dirty="0" smtClean="0"/>
              <a:t>Différents selon la classe de 3</a:t>
            </a:r>
            <a:r>
              <a:rPr lang="fr-FR" b="1" baseline="30000" dirty="0" smtClean="0"/>
              <a:t>ième</a:t>
            </a:r>
            <a:r>
              <a:rPr lang="fr-FR" b="1" dirty="0" smtClean="0"/>
              <a:t>. </a:t>
            </a:r>
          </a:p>
          <a:p>
            <a:pPr marL="285750" indent="-285750">
              <a:buFont typeface="Wingdings" pitchFamily="2" charset="2"/>
              <a:buChar char="v"/>
            </a:pPr>
            <a:r>
              <a:rPr lang="fr-FR" b="1" dirty="0" smtClean="0"/>
              <a:t>Etude des société à une époque</a:t>
            </a:r>
          </a:p>
          <a:p>
            <a:pPr marL="285750" indent="-285750">
              <a:buFont typeface="Wingdings" pitchFamily="2" charset="2"/>
              <a:buChar char="v"/>
            </a:pPr>
            <a:r>
              <a:rPr lang="fr-FR" b="1" dirty="0" smtClean="0"/>
              <a:t>Parcours artistique et culturel, parcours citoyen.</a:t>
            </a:r>
          </a:p>
          <a:p>
            <a:pPr marL="285750" indent="-285750">
              <a:buFont typeface="Wingdings" pitchFamily="2" charset="2"/>
              <a:buChar char="v"/>
            </a:pPr>
            <a:r>
              <a:rPr lang="fr-FR" b="1" dirty="0" smtClean="0"/>
              <a:t>Parcours artistique et culturel. </a:t>
            </a:r>
            <a:endParaRPr lang="fr-FR" dirty="0"/>
          </a:p>
          <a:p>
            <a:r>
              <a:rPr lang="fr-FR" dirty="0"/>
              <a:t> </a:t>
            </a:r>
          </a:p>
        </p:txBody>
      </p:sp>
    </p:spTree>
    <p:extLst>
      <p:ext uri="{BB962C8B-B14F-4D97-AF65-F5344CB8AC3E}">
        <p14:creationId xmlns:p14="http://schemas.microsoft.com/office/powerpoint/2010/main" val="165550506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611560" y="0"/>
            <a:ext cx="8229600" cy="1143000"/>
          </a:xfrm>
        </p:spPr>
        <p:txBody>
          <a:bodyPr/>
          <a:lstStyle/>
          <a:p>
            <a:pPr marL="0" indent="0"/>
            <a:r>
              <a:rPr lang="fr-FR" dirty="0"/>
              <a:t>Les parcours éducatifs</a:t>
            </a:r>
            <a:endParaRPr lang="fr-FR" sz="2400" dirty="0"/>
          </a:p>
        </p:txBody>
      </p:sp>
      <p:sp>
        <p:nvSpPr>
          <p:cNvPr id="3" name="Rectangle à coins arrondis 2">
            <a:hlinkClick r:id="rId3"/>
          </p:cNvPr>
          <p:cNvSpPr/>
          <p:nvPr/>
        </p:nvSpPr>
        <p:spPr>
          <a:xfrm>
            <a:off x="251520" y="1138191"/>
            <a:ext cx="4248000" cy="2340000"/>
          </a:xfrm>
          <a:prstGeom prst="roundRect">
            <a:avLst/>
          </a:prstGeom>
          <a:solidFill>
            <a:srgbClr val="FFD2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tx1"/>
                </a:solidFill>
              </a:rPr>
              <a:t>Parcours Avenir</a:t>
            </a:r>
          </a:p>
          <a:p>
            <a:pPr marL="285750" indent="-285750">
              <a:buFontTx/>
              <a:buChar char="-"/>
            </a:pPr>
            <a:r>
              <a:rPr lang="fr-FR" sz="1600" dirty="0">
                <a:solidFill>
                  <a:schemeClr val="tx1"/>
                </a:solidFill>
              </a:rPr>
              <a:t>comprendre le monde économique et professionnel</a:t>
            </a:r>
          </a:p>
          <a:p>
            <a:pPr marL="285750" indent="-285750">
              <a:buFontTx/>
              <a:buChar char="-"/>
            </a:pPr>
            <a:r>
              <a:rPr lang="fr-FR" sz="1600" dirty="0">
                <a:solidFill>
                  <a:schemeClr val="tx1"/>
                </a:solidFill>
              </a:rPr>
              <a:t>connaître la diversité des métiers et des formations</a:t>
            </a:r>
          </a:p>
          <a:p>
            <a:pPr marL="285750" indent="-285750">
              <a:buFontTx/>
              <a:buChar char="-"/>
            </a:pPr>
            <a:r>
              <a:rPr lang="fr-FR" sz="1600" dirty="0">
                <a:solidFill>
                  <a:schemeClr val="tx1"/>
                </a:solidFill>
              </a:rPr>
              <a:t>développer le sens de l’engagement et de l’initiative</a:t>
            </a:r>
          </a:p>
          <a:p>
            <a:pPr marL="285750" indent="-285750">
              <a:buFontTx/>
              <a:buChar char="-"/>
            </a:pPr>
            <a:r>
              <a:rPr lang="fr-FR" sz="1600" dirty="0">
                <a:solidFill>
                  <a:schemeClr val="tx1"/>
                </a:solidFill>
              </a:rPr>
              <a:t>élaborer le projet d’orientation scolaire et professionnelle</a:t>
            </a:r>
          </a:p>
        </p:txBody>
      </p:sp>
      <p:sp>
        <p:nvSpPr>
          <p:cNvPr id="7" name="Rectangle à coins arrondis 6">
            <a:hlinkClick r:id="rId4"/>
          </p:cNvPr>
          <p:cNvSpPr/>
          <p:nvPr/>
        </p:nvSpPr>
        <p:spPr>
          <a:xfrm>
            <a:off x="4644480" y="1138191"/>
            <a:ext cx="4248000" cy="2340000"/>
          </a:xfrm>
          <a:prstGeom prst="roundRect">
            <a:avLst/>
          </a:prstGeom>
          <a:solidFill>
            <a:srgbClr val="CCFF66"/>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fr-FR" b="1" dirty="0">
                <a:solidFill>
                  <a:schemeClr val="tx1"/>
                </a:solidFill>
              </a:rPr>
              <a:t>Parcours citoyen</a:t>
            </a:r>
          </a:p>
          <a:p>
            <a:pPr>
              <a:spcBef>
                <a:spcPts val="600"/>
              </a:spcBef>
              <a:spcAft>
                <a:spcPts val="600"/>
              </a:spcAft>
            </a:pPr>
            <a:r>
              <a:rPr lang="fr-FR" sz="1600" dirty="0">
                <a:solidFill>
                  <a:schemeClr val="tx1"/>
                </a:solidFill>
              </a:rPr>
              <a:t>Apprendre les valeurs de la République</a:t>
            </a:r>
          </a:p>
          <a:p>
            <a:pPr marL="285750" indent="-285750">
              <a:buFontTx/>
              <a:buChar char="-"/>
            </a:pPr>
            <a:r>
              <a:rPr lang="fr-FR" sz="1600" dirty="0">
                <a:solidFill>
                  <a:schemeClr val="tx1"/>
                </a:solidFill>
              </a:rPr>
              <a:t>enseignement moral et civique</a:t>
            </a:r>
          </a:p>
          <a:p>
            <a:pPr marL="285750" indent="-285750">
              <a:buFontTx/>
              <a:buChar char="-"/>
            </a:pPr>
            <a:r>
              <a:rPr lang="fr-FR" sz="1600" dirty="0">
                <a:solidFill>
                  <a:schemeClr val="tx1"/>
                </a:solidFill>
              </a:rPr>
              <a:t>éducation aux médias et à l’information</a:t>
            </a:r>
          </a:p>
          <a:p>
            <a:pPr marL="285750" indent="-285750">
              <a:buFontTx/>
              <a:buChar char="-"/>
            </a:pPr>
            <a:r>
              <a:rPr lang="fr-FR" sz="1600" dirty="0">
                <a:solidFill>
                  <a:schemeClr val="tx1"/>
                </a:solidFill>
              </a:rPr>
              <a:t>participation des élèves à la vie sociale de l’établissement et de son environnement</a:t>
            </a:r>
          </a:p>
        </p:txBody>
      </p:sp>
      <p:sp>
        <p:nvSpPr>
          <p:cNvPr id="8" name="Rectangle à coins arrondis 7">
            <a:hlinkClick r:id="rId5"/>
          </p:cNvPr>
          <p:cNvSpPr/>
          <p:nvPr/>
        </p:nvSpPr>
        <p:spPr>
          <a:xfrm>
            <a:off x="261483" y="3586463"/>
            <a:ext cx="4248000" cy="2232000"/>
          </a:xfrm>
          <a:prstGeom prst="roundRect">
            <a:avLst/>
          </a:prstGeom>
          <a:solidFill>
            <a:srgbClr val="F68EEA"/>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fr-FR" b="1" dirty="0">
                <a:solidFill>
                  <a:schemeClr val="tx1"/>
                </a:solidFill>
              </a:rPr>
              <a:t>Parcours d’éducation artistique</a:t>
            </a:r>
            <a:br>
              <a:rPr lang="fr-FR" b="1" dirty="0">
                <a:solidFill>
                  <a:schemeClr val="tx1"/>
                </a:solidFill>
              </a:rPr>
            </a:br>
            <a:r>
              <a:rPr lang="fr-FR" b="1" dirty="0">
                <a:solidFill>
                  <a:schemeClr val="tx1"/>
                </a:solidFill>
              </a:rPr>
              <a:t> et culturelle (PEAC)</a:t>
            </a:r>
          </a:p>
          <a:p>
            <a:r>
              <a:rPr lang="fr-FR" sz="1600" dirty="0">
                <a:solidFill>
                  <a:schemeClr val="tx1"/>
                </a:solidFill>
              </a:rPr>
              <a:t>Favoriser un égal accès à l’art et à la culture</a:t>
            </a:r>
          </a:p>
          <a:p>
            <a:pPr marL="285750" indent="-285750">
              <a:buFontTx/>
              <a:buChar char="-"/>
            </a:pPr>
            <a:r>
              <a:rPr lang="fr-FR" sz="1600" dirty="0">
                <a:solidFill>
                  <a:schemeClr val="tx1"/>
                </a:solidFill>
              </a:rPr>
              <a:t>rencontre, fréquentation d’œuvres et d’artistes</a:t>
            </a:r>
          </a:p>
          <a:p>
            <a:pPr marL="285750" indent="-285750">
              <a:buFontTx/>
              <a:buChar char="-"/>
            </a:pPr>
            <a:r>
              <a:rPr lang="fr-FR" sz="1600" dirty="0">
                <a:solidFill>
                  <a:schemeClr val="tx1"/>
                </a:solidFill>
              </a:rPr>
              <a:t>pratique individuelle et collective</a:t>
            </a:r>
          </a:p>
          <a:p>
            <a:pPr marL="285750" indent="-285750">
              <a:buFontTx/>
              <a:buChar char="-"/>
            </a:pPr>
            <a:r>
              <a:rPr lang="fr-FR" sz="1600" dirty="0">
                <a:solidFill>
                  <a:schemeClr val="tx1"/>
                </a:solidFill>
              </a:rPr>
              <a:t>connaissances : repères culturels et esprit critique</a:t>
            </a:r>
          </a:p>
        </p:txBody>
      </p:sp>
      <p:sp>
        <p:nvSpPr>
          <p:cNvPr id="9" name="Rectangle à coins arrondis 8"/>
          <p:cNvSpPr/>
          <p:nvPr/>
        </p:nvSpPr>
        <p:spPr>
          <a:xfrm>
            <a:off x="4644480" y="3586463"/>
            <a:ext cx="4248000" cy="2232000"/>
          </a:xfrm>
          <a:prstGeom prst="roundRect">
            <a:avLst/>
          </a:prstGeom>
          <a:solidFill>
            <a:srgbClr val="66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tx1"/>
                </a:solidFill>
              </a:rPr>
              <a:t>Parcours éducatif de santé</a:t>
            </a:r>
          </a:p>
          <a:p>
            <a:pPr>
              <a:spcBef>
                <a:spcPts val="600"/>
              </a:spcBef>
              <a:spcAft>
                <a:spcPts val="600"/>
              </a:spcAft>
            </a:pPr>
            <a:r>
              <a:rPr lang="fr-FR" sz="1600" dirty="0">
                <a:solidFill>
                  <a:schemeClr val="tx1"/>
                </a:solidFill>
              </a:rPr>
              <a:t>Expliciter ce qui est offert aux élèves en matière de santé :</a:t>
            </a:r>
          </a:p>
          <a:p>
            <a:pPr marL="285750" indent="-285750">
              <a:buFontTx/>
              <a:buChar char="-"/>
            </a:pPr>
            <a:r>
              <a:rPr lang="fr-FR" sz="1600" dirty="0">
                <a:solidFill>
                  <a:schemeClr val="tx1"/>
                </a:solidFill>
              </a:rPr>
              <a:t>éducation pour des choix éclairés</a:t>
            </a:r>
          </a:p>
          <a:p>
            <a:pPr marL="285750" indent="-285750">
              <a:buFontTx/>
              <a:buChar char="-"/>
            </a:pPr>
            <a:r>
              <a:rPr lang="fr-FR" sz="1600" dirty="0">
                <a:solidFill>
                  <a:schemeClr val="tx1"/>
                </a:solidFill>
              </a:rPr>
              <a:t>prévention sur des problématiques prioritaires</a:t>
            </a:r>
          </a:p>
          <a:p>
            <a:pPr marL="285750" indent="-285750">
              <a:buFontTx/>
              <a:buChar char="-"/>
            </a:pPr>
            <a:r>
              <a:rPr lang="fr-FR" sz="1600" dirty="0">
                <a:solidFill>
                  <a:schemeClr val="tx1"/>
                </a:solidFill>
              </a:rPr>
              <a:t>protection dans l’établissement et l’environnement local</a:t>
            </a:r>
          </a:p>
        </p:txBody>
      </p:sp>
      <p:sp>
        <p:nvSpPr>
          <p:cNvPr id="2" name="ZoneTexte 1">
            <a:hlinkClick r:id="rId6"/>
          </p:cNvPr>
          <p:cNvSpPr txBox="1"/>
          <p:nvPr/>
        </p:nvSpPr>
        <p:spPr>
          <a:xfrm>
            <a:off x="334810" y="5850378"/>
            <a:ext cx="8505726" cy="338554"/>
          </a:xfrm>
          <a:prstGeom prst="rect">
            <a:avLst/>
          </a:prstGeom>
          <a:noFill/>
        </p:spPr>
        <p:txBody>
          <a:bodyPr wrap="none" rtlCol="0">
            <a:spAutoFit/>
          </a:bodyPr>
          <a:lstStyle/>
          <a:p>
            <a:r>
              <a:rPr lang="fr-FR" sz="1600" dirty="0"/>
              <a:t>L’application nationale </a:t>
            </a:r>
            <a:r>
              <a:rPr lang="fr-FR" sz="1600" b="1" i="1" dirty="0">
                <a:solidFill>
                  <a:schemeClr val="accent1">
                    <a:lumMod val="50000"/>
                  </a:schemeClr>
                </a:solidFill>
              </a:rPr>
              <a:t>FOLIOS</a:t>
            </a:r>
            <a:r>
              <a:rPr lang="fr-FR" sz="1600" dirty="0"/>
              <a:t> peut aider élèves et enseignants dans le suivi des parcours.</a:t>
            </a:r>
          </a:p>
        </p:txBody>
      </p:sp>
    </p:spTree>
    <p:extLst>
      <p:ext uri="{BB962C8B-B14F-4D97-AF65-F5344CB8AC3E}">
        <p14:creationId xmlns:p14="http://schemas.microsoft.com/office/powerpoint/2010/main" val="249875713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bwMode="auto">
          <a:xfrm>
            <a:off x="1416110" y="2122256"/>
            <a:ext cx="2600796" cy="2421734"/>
          </a:xfrm>
          <a:prstGeom prst="ellipse">
            <a:avLst/>
          </a:prstGeom>
          <a:gradFill flip="none" rotWithShape="1">
            <a:gsLst>
              <a:gs pos="0">
                <a:schemeClr val="bg1">
                  <a:lumMod val="95000"/>
                </a:schemeClr>
              </a:gs>
              <a:gs pos="50000">
                <a:schemeClr val="bg1">
                  <a:lumMod val="95000"/>
                </a:schemeClr>
              </a:gs>
              <a:gs pos="100000">
                <a:schemeClr val="bg1">
                  <a:lumMod val="85000"/>
                </a:schemeClr>
              </a:gs>
            </a:gsLst>
            <a:path path="circle">
              <a:fillToRect l="100000" t="100000"/>
            </a:path>
            <a:tileRect r="-100000" b="-100000"/>
          </a:gradFill>
          <a:ln w="5715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a:ln>
                <a:noFill/>
              </a:ln>
              <a:solidFill>
                <a:schemeClr val="tx1"/>
              </a:solidFill>
              <a:effectLst/>
              <a:latin typeface="Arial" pitchFamily="34" charset="0"/>
            </a:endParaRPr>
          </a:p>
        </p:txBody>
      </p:sp>
      <p:sp>
        <p:nvSpPr>
          <p:cNvPr id="23553" name="Rectangle 14"/>
          <p:cNvSpPr>
            <a:spLocks noGrp="1"/>
          </p:cNvSpPr>
          <p:nvPr>
            <p:ph type="title"/>
          </p:nvPr>
        </p:nvSpPr>
        <p:spPr>
          <a:xfrm>
            <a:off x="395536" y="260648"/>
            <a:ext cx="8229600" cy="1143000"/>
          </a:xfrm>
        </p:spPr>
        <p:txBody>
          <a:bodyPr/>
          <a:lstStyle/>
          <a:p>
            <a:r>
              <a:rPr lang="fr-FR" dirty="0"/>
              <a:t>Le nouveau socle commun</a:t>
            </a:r>
          </a:p>
        </p:txBody>
      </p:sp>
      <p:sp>
        <p:nvSpPr>
          <p:cNvPr id="28704" name="AutoShape 32"/>
          <p:cNvSpPr>
            <a:spLocks noChangeArrowheads="1"/>
          </p:cNvSpPr>
          <p:nvPr/>
        </p:nvSpPr>
        <p:spPr bwMode="auto">
          <a:xfrm>
            <a:off x="693316" y="4075559"/>
            <a:ext cx="2222500" cy="895350"/>
          </a:xfrm>
          <a:prstGeom prst="roundRect">
            <a:avLst>
              <a:gd name="adj" fmla="val 16667"/>
            </a:avLst>
          </a:prstGeom>
          <a:solidFill>
            <a:srgbClr val="0094C8"/>
          </a:solidFill>
          <a:ln w="9525">
            <a:noFill/>
            <a:round/>
            <a:headEnd/>
            <a:tailEnd/>
          </a:ln>
        </p:spPr>
        <p:txBody>
          <a:bodyPr anchor="ctr"/>
          <a:lstStyle/>
          <a:p>
            <a:pPr algn="ctr"/>
            <a:r>
              <a:rPr lang="fr-FR" sz="1600" b="1" dirty="0">
                <a:solidFill>
                  <a:srgbClr val="FFFFFF"/>
                </a:solidFill>
                <a:latin typeface="Calibri" pitchFamily="34" charset="0"/>
              </a:rPr>
              <a:t>4. Les systèmes naturels et les systèmes techniques</a:t>
            </a:r>
          </a:p>
        </p:txBody>
      </p:sp>
      <p:sp>
        <p:nvSpPr>
          <p:cNvPr id="28705" name="AutoShape 33"/>
          <p:cNvSpPr>
            <a:spLocks noChangeArrowheads="1"/>
          </p:cNvSpPr>
          <p:nvPr/>
        </p:nvSpPr>
        <p:spPr bwMode="auto">
          <a:xfrm>
            <a:off x="107504" y="2905894"/>
            <a:ext cx="2376487" cy="809625"/>
          </a:xfrm>
          <a:prstGeom prst="roundRect">
            <a:avLst>
              <a:gd name="adj" fmla="val 16667"/>
            </a:avLst>
          </a:prstGeom>
          <a:solidFill>
            <a:srgbClr val="7B418E"/>
          </a:solidFill>
          <a:ln w="9525">
            <a:noFill/>
            <a:round/>
            <a:headEnd/>
            <a:tailEnd/>
          </a:ln>
        </p:spPr>
        <p:txBody>
          <a:bodyPr anchor="ctr"/>
          <a:lstStyle/>
          <a:p>
            <a:pPr algn="ctr"/>
            <a:r>
              <a:rPr lang="fr-FR" sz="1600" b="1" dirty="0">
                <a:solidFill>
                  <a:srgbClr val="FFFFFF"/>
                </a:solidFill>
                <a:latin typeface="Calibri" pitchFamily="34" charset="0"/>
              </a:rPr>
              <a:t>3. La formation de la personne et du citoyen</a:t>
            </a:r>
            <a:endParaRPr lang="fr-FR" sz="1600" i="1" dirty="0">
              <a:solidFill>
                <a:srgbClr val="000000"/>
              </a:solidFill>
              <a:latin typeface="Calibri" pitchFamily="34" charset="0"/>
            </a:endParaRPr>
          </a:p>
        </p:txBody>
      </p:sp>
      <p:sp>
        <p:nvSpPr>
          <p:cNvPr id="28706" name="AutoShape 34"/>
          <p:cNvSpPr>
            <a:spLocks noChangeArrowheads="1"/>
          </p:cNvSpPr>
          <p:nvPr/>
        </p:nvSpPr>
        <p:spPr bwMode="auto">
          <a:xfrm>
            <a:off x="429667" y="1700808"/>
            <a:ext cx="2270125" cy="790575"/>
          </a:xfrm>
          <a:prstGeom prst="roundRect">
            <a:avLst>
              <a:gd name="adj" fmla="val 16667"/>
            </a:avLst>
          </a:prstGeom>
          <a:solidFill>
            <a:srgbClr val="CB8459"/>
          </a:solidFill>
          <a:ln w="9525">
            <a:noFill/>
            <a:round/>
            <a:headEnd/>
            <a:tailEnd/>
          </a:ln>
        </p:spPr>
        <p:txBody>
          <a:bodyPr anchor="ctr"/>
          <a:lstStyle/>
          <a:p>
            <a:pPr algn="ctr"/>
            <a:r>
              <a:rPr lang="fr-FR" sz="1600" b="1" dirty="0">
                <a:solidFill>
                  <a:srgbClr val="FFFFFF"/>
                </a:solidFill>
                <a:latin typeface="Calibri" pitchFamily="34" charset="0"/>
              </a:rPr>
              <a:t>2. Les méthodes et outils pour apprendre</a:t>
            </a:r>
          </a:p>
        </p:txBody>
      </p:sp>
      <p:sp>
        <p:nvSpPr>
          <p:cNvPr id="28708" name="AutoShape 36"/>
          <p:cNvSpPr>
            <a:spLocks noChangeArrowheads="1"/>
          </p:cNvSpPr>
          <p:nvPr/>
        </p:nvSpPr>
        <p:spPr bwMode="auto">
          <a:xfrm>
            <a:off x="3109774" y="3212400"/>
            <a:ext cx="2374900" cy="971550"/>
          </a:xfrm>
          <a:prstGeom prst="roundRect">
            <a:avLst>
              <a:gd name="adj" fmla="val 16667"/>
            </a:avLst>
          </a:prstGeom>
          <a:solidFill>
            <a:srgbClr val="FDA403"/>
          </a:solidFill>
          <a:ln w="9525">
            <a:noFill/>
            <a:round/>
            <a:headEnd/>
            <a:tailEnd/>
          </a:ln>
        </p:spPr>
        <p:txBody>
          <a:bodyPr anchor="ctr"/>
          <a:lstStyle/>
          <a:p>
            <a:pPr algn="ctr"/>
            <a:r>
              <a:rPr lang="fr-FR" sz="1600" b="1" dirty="0">
                <a:solidFill>
                  <a:srgbClr val="FFFFFF"/>
                </a:solidFill>
                <a:latin typeface="Calibri" pitchFamily="34" charset="0"/>
              </a:rPr>
              <a:t>5. Les représentations du monde et </a:t>
            </a:r>
            <a:br>
              <a:rPr lang="fr-FR" sz="1600" b="1" dirty="0">
                <a:solidFill>
                  <a:srgbClr val="FFFFFF"/>
                </a:solidFill>
                <a:latin typeface="Calibri" pitchFamily="34" charset="0"/>
              </a:rPr>
            </a:br>
            <a:r>
              <a:rPr lang="fr-FR" sz="1600" b="1" dirty="0">
                <a:solidFill>
                  <a:srgbClr val="FFFFFF"/>
                </a:solidFill>
                <a:latin typeface="Calibri" pitchFamily="34" charset="0"/>
              </a:rPr>
              <a:t>l’activité humaine</a:t>
            </a:r>
            <a:endParaRPr lang="fr-FR" sz="1600" i="1" dirty="0">
              <a:solidFill>
                <a:srgbClr val="000000"/>
              </a:solidFill>
              <a:latin typeface="Calibri" pitchFamily="34" charset="0"/>
            </a:endParaRPr>
          </a:p>
        </p:txBody>
      </p:sp>
      <p:sp>
        <p:nvSpPr>
          <p:cNvPr id="28710" name="AutoShape 38"/>
          <p:cNvSpPr>
            <a:spLocks noChangeArrowheads="1"/>
          </p:cNvSpPr>
          <p:nvPr/>
        </p:nvSpPr>
        <p:spPr bwMode="auto">
          <a:xfrm>
            <a:off x="2964394" y="1949023"/>
            <a:ext cx="2105025" cy="863600"/>
          </a:xfrm>
          <a:prstGeom prst="roundRect">
            <a:avLst>
              <a:gd name="adj" fmla="val 16667"/>
            </a:avLst>
          </a:prstGeom>
          <a:solidFill>
            <a:srgbClr val="00B050"/>
          </a:solidFill>
          <a:ln w="9525">
            <a:noFill/>
            <a:round/>
            <a:headEnd/>
            <a:tailEnd/>
          </a:ln>
        </p:spPr>
        <p:txBody>
          <a:bodyPr anchor="ctr"/>
          <a:lstStyle/>
          <a:p>
            <a:pPr algn="ctr"/>
            <a:r>
              <a:rPr lang="fr-FR" sz="1600" b="1" dirty="0">
                <a:solidFill>
                  <a:srgbClr val="FFFFFF"/>
                </a:solidFill>
                <a:latin typeface="Calibri" pitchFamily="34" charset="0"/>
              </a:rPr>
              <a:t>1. Les langages pour penser et communiquer</a:t>
            </a:r>
            <a:endParaRPr lang="fr-FR" sz="1600" i="1" dirty="0">
              <a:solidFill>
                <a:srgbClr val="000000"/>
              </a:solidFill>
              <a:latin typeface="Calibri" pitchFamily="34" charset="0"/>
            </a:endParaRPr>
          </a:p>
        </p:txBody>
      </p:sp>
      <p:sp>
        <p:nvSpPr>
          <p:cNvPr id="28720" name="Text Box 48"/>
          <p:cNvSpPr txBox="1">
            <a:spLocks noChangeArrowheads="1"/>
          </p:cNvSpPr>
          <p:nvPr/>
        </p:nvSpPr>
        <p:spPr bwMode="auto">
          <a:xfrm>
            <a:off x="827584" y="1268760"/>
            <a:ext cx="3946525" cy="400110"/>
          </a:xfrm>
          <a:prstGeom prst="rect">
            <a:avLst/>
          </a:prstGeom>
          <a:noFill/>
          <a:ln>
            <a:noFill/>
          </a:ln>
          <a:effectLst/>
          <a:extLst/>
        </p:spPr>
        <p:txBody>
          <a:bodyPr>
            <a:spAutoFit/>
          </a:bodyPr>
          <a:lstStyle/>
          <a:p>
            <a:pPr marL="342900" indent="-342900">
              <a:spcBef>
                <a:spcPct val="50000"/>
              </a:spcBef>
              <a:buFont typeface="Wingdings" pitchFamily="2" charset="2"/>
              <a:buChar char="Ø"/>
              <a:defRPr/>
            </a:pPr>
            <a:r>
              <a:rPr lang="fr-FR" sz="2000" b="1" dirty="0">
                <a:solidFill>
                  <a:schemeClr val="accent6">
                    <a:lumMod val="60000"/>
                    <a:lumOff val="40000"/>
                  </a:schemeClr>
                </a:solidFill>
                <a:latin typeface="+mn-lt"/>
                <a:ea typeface="+mn-ea"/>
                <a:cs typeface="+mn-cs"/>
              </a:rPr>
              <a:t>5</a:t>
            </a:r>
            <a:r>
              <a:rPr lang="fr-FR" sz="2000" b="1" dirty="0">
                <a:solidFill>
                  <a:srgbClr val="78BBBC"/>
                </a:solidFill>
                <a:latin typeface="+mn-lt"/>
                <a:ea typeface="+mn-ea"/>
                <a:cs typeface="+mn-cs"/>
              </a:rPr>
              <a:t> </a:t>
            </a:r>
            <a:r>
              <a:rPr lang="fr-FR" sz="2000" b="1" dirty="0">
                <a:solidFill>
                  <a:srgbClr val="7B418E"/>
                </a:solidFill>
                <a:latin typeface="+mn-lt"/>
                <a:ea typeface="+mn-ea"/>
                <a:cs typeface="+mn-cs"/>
              </a:rPr>
              <a:t>domaines</a:t>
            </a:r>
            <a:r>
              <a:rPr lang="fr-FR" sz="2000" b="1" dirty="0">
                <a:solidFill>
                  <a:schemeClr val="accent6">
                    <a:lumMod val="60000"/>
                    <a:lumOff val="40000"/>
                  </a:schemeClr>
                </a:solidFill>
                <a:latin typeface="+mn-lt"/>
                <a:ea typeface="+mn-ea"/>
                <a:cs typeface="+mn-cs"/>
              </a:rPr>
              <a:t> de formation</a:t>
            </a:r>
          </a:p>
        </p:txBody>
      </p:sp>
      <p:sp>
        <p:nvSpPr>
          <p:cNvPr id="40" name="AutoShape 34"/>
          <p:cNvSpPr>
            <a:spLocks noChangeArrowheads="1"/>
          </p:cNvSpPr>
          <p:nvPr/>
        </p:nvSpPr>
        <p:spPr bwMode="auto">
          <a:xfrm>
            <a:off x="6132746" y="1521167"/>
            <a:ext cx="2880000" cy="1008000"/>
          </a:xfrm>
          <a:prstGeom prst="roundRect">
            <a:avLst>
              <a:gd name="adj" fmla="val 16667"/>
            </a:avLst>
          </a:prstGeom>
          <a:noFill/>
          <a:ln w="28575">
            <a:solidFill>
              <a:srgbClr val="00A048"/>
            </a:solidFill>
            <a:round/>
            <a:headEnd/>
            <a:tailEnd/>
          </a:ln>
        </p:spPr>
        <p:txBody>
          <a:bodyPr anchor="ctr">
            <a:spAutoFit/>
          </a:bodyPr>
          <a:lstStyle/>
          <a:p>
            <a:pPr algn="ctr"/>
            <a:r>
              <a:rPr lang="fr-FR" sz="1600" b="1" dirty="0">
                <a:solidFill>
                  <a:srgbClr val="00B050"/>
                </a:solidFill>
                <a:latin typeface="Calibri" pitchFamily="34" charset="0"/>
              </a:rPr>
              <a:t>Comprendre, s’exprimer</a:t>
            </a:r>
            <a:br>
              <a:rPr lang="fr-FR" sz="1600" b="1" dirty="0">
                <a:solidFill>
                  <a:srgbClr val="00B050"/>
                </a:solidFill>
                <a:latin typeface="Calibri" pitchFamily="34" charset="0"/>
              </a:rPr>
            </a:br>
            <a:r>
              <a:rPr lang="fr-FR" sz="1600" b="1" dirty="0">
                <a:solidFill>
                  <a:srgbClr val="00B050"/>
                </a:solidFill>
                <a:latin typeface="Calibri" pitchFamily="34" charset="0"/>
              </a:rPr>
              <a:t>en utilisant la langue française à l’oral et à l’écrit</a:t>
            </a:r>
          </a:p>
        </p:txBody>
      </p:sp>
      <p:sp>
        <p:nvSpPr>
          <p:cNvPr id="41" name="AutoShape 34"/>
          <p:cNvSpPr>
            <a:spLocks noChangeArrowheads="1"/>
          </p:cNvSpPr>
          <p:nvPr/>
        </p:nvSpPr>
        <p:spPr bwMode="auto">
          <a:xfrm>
            <a:off x="6132746" y="2625327"/>
            <a:ext cx="2880000" cy="1008000"/>
          </a:xfrm>
          <a:prstGeom prst="roundRect">
            <a:avLst>
              <a:gd name="adj" fmla="val 16667"/>
            </a:avLst>
          </a:prstGeom>
          <a:noFill/>
          <a:ln w="28575">
            <a:solidFill>
              <a:srgbClr val="00AA4D"/>
            </a:solidFill>
            <a:round/>
            <a:headEnd/>
            <a:tailEnd/>
          </a:ln>
        </p:spPr>
        <p:txBody>
          <a:bodyPr anchor="ctr">
            <a:spAutoFit/>
          </a:bodyPr>
          <a:lstStyle/>
          <a:p>
            <a:pPr algn="ctr"/>
            <a:r>
              <a:rPr lang="fr-FR" sz="1600" b="1" dirty="0">
                <a:solidFill>
                  <a:srgbClr val="00B050"/>
                </a:solidFill>
                <a:latin typeface="Calibri" pitchFamily="34" charset="0"/>
              </a:rPr>
              <a:t>Comprendre, s’exprimer en utilisant une langue étrangère et, le cas échéant, une langue régionale</a:t>
            </a:r>
          </a:p>
        </p:txBody>
      </p:sp>
      <p:sp>
        <p:nvSpPr>
          <p:cNvPr id="42" name="AutoShape 34"/>
          <p:cNvSpPr>
            <a:spLocks noChangeArrowheads="1"/>
          </p:cNvSpPr>
          <p:nvPr/>
        </p:nvSpPr>
        <p:spPr bwMode="auto">
          <a:xfrm>
            <a:off x="6132746" y="3729487"/>
            <a:ext cx="2880000" cy="1008000"/>
          </a:xfrm>
          <a:prstGeom prst="roundRect">
            <a:avLst>
              <a:gd name="adj" fmla="val 16667"/>
            </a:avLst>
          </a:prstGeom>
          <a:noFill/>
          <a:ln w="28575">
            <a:solidFill>
              <a:srgbClr val="00B052"/>
            </a:solidFill>
            <a:round/>
            <a:headEnd/>
            <a:tailEnd/>
          </a:ln>
        </p:spPr>
        <p:txBody>
          <a:bodyPr anchor="ctr">
            <a:spAutoFit/>
          </a:bodyPr>
          <a:lstStyle/>
          <a:p>
            <a:pPr algn="ctr"/>
            <a:r>
              <a:rPr lang="fr-FR" sz="1600" b="1" dirty="0">
                <a:solidFill>
                  <a:srgbClr val="00B050"/>
                </a:solidFill>
                <a:latin typeface="Calibri" pitchFamily="34" charset="0"/>
              </a:rPr>
              <a:t>Comprendre, s’exprimer</a:t>
            </a:r>
            <a:br>
              <a:rPr lang="fr-FR" sz="1600" b="1" dirty="0">
                <a:solidFill>
                  <a:srgbClr val="00B050"/>
                </a:solidFill>
                <a:latin typeface="Calibri" pitchFamily="34" charset="0"/>
              </a:rPr>
            </a:br>
            <a:r>
              <a:rPr lang="fr-FR" sz="1600" b="1" dirty="0">
                <a:solidFill>
                  <a:srgbClr val="00B050"/>
                </a:solidFill>
                <a:latin typeface="Calibri" pitchFamily="34" charset="0"/>
              </a:rPr>
              <a:t>en utilisant les langages mathématiques, scientifiques et informatiques</a:t>
            </a:r>
          </a:p>
        </p:txBody>
      </p:sp>
      <p:sp>
        <p:nvSpPr>
          <p:cNvPr id="43" name="AutoShape 34"/>
          <p:cNvSpPr>
            <a:spLocks noChangeArrowheads="1"/>
          </p:cNvSpPr>
          <p:nvPr/>
        </p:nvSpPr>
        <p:spPr bwMode="auto">
          <a:xfrm>
            <a:off x="6132746" y="4833647"/>
            <a:ext cx="2880000" cy="1008000"/>
          </a:xfrm>
          <a:prstGeom prst="roundRect">
            <a:avLst>
              <a:gd name="adj" fmla="val 16667"/>
            </a:avLst>
          </a:prstGeom>
          <a:noFill/>
          <a:ln w="28575">
            <a:solidFill>
              <a:srgbClr val="00BE56"/>
            </a:solidFill>
            <a:round/>
            <a:headEnd/>
            <a:tailEnd/>
          </a:ln>
        </p:spPr>
        <p:txBody>
          <a:bodyPr anchor="ctr">
            <a:spAutoFit/>
          </a:bodyPr>
          <a:lstStyle/>
          <a:p>
            <a:pPr algn="ctr"/>
            <a:r>
              <a:rPr lang="fr-FR" sz="1600" b="1" dirty="0">
                <a:solidFill>
                  <a:srgbClr val="00B050"/>
                </a:solidFill>
                <a:latin typeface="Calibri" pitchFamily="34" charset="0"/>
              </a:rPr>
              <a:t>Comprendre, s’exprimer</a:t>
            </a:r>
            <a:br>
              <a:rPr lang="fr-FR" sz="1600" b="1" dirty="0">
                <a:solidFill>
                  <a:srgbClr val="00B050"/>
                </a:solidFill>
                <a:latin typeface="Calibri" pitchFamily="34" charset="0"/>
              </a:rPr>
            </a:br>
            <a:r>
              <a:rPr lang="fr-FR" sz="1600" b="1" dirty="0">
                <a:solidFill>
                  <a:srgbClr val="00B050"/>
                </a:solidFill>
                <a:latin typeface="Calibri" pitchFamily="34" charset="0"/>
              </a:rPr>
              <a:t>en utilisant les langages</a:t>
            </a:r>
            <a:br>
              <a:rPr lang="fr-FR" sz="1600" b="1" dirty="0">
                <a:solidFill>
                  <a:srgbClr val="00B050"/>
                </a:solidFill>
                <a:latin typeface="Calibri" pitchFamily="34" charset="0"/>
              </a:rPr>
            </a:br>
            <a:r>
              <a:rPr lang="fr-FR" sz="1600" b="1" dirty="0">
                <a:solidFill>
                  <a:srgbClr val="00B050"/>
                </a:solidFill>
                <a:latin typeface="Calibri" pitchFamily="34" charset="0"/>
              </a:rPr>
              <a:t>des arts et du corps</a:t>
            </a:r>
          </a:p>
        </p:txBody>
      </p:sp>
      <p:cxnSp>
        <p:nvCxnSpPr>
          <p:cNvPr id="30" name="Connecteur en angle 29"/>
          <p:cNvCxnSpPr>
            <a:cxnSpLocks noChangeShapeType="1"/>
            <a:stCxn id="28710" idx="3"/>
            <a:endCxn id="40" idx="1"/>
          </p:cNvCxnSpPr>
          <p:nvPr/>
        </p:nvCxnSpPr>
        <p:spPr bwMode="auto">
          <a:xfrm flipV="1">
            <a:off x="5069419" y="2025167"/>
            <a:ext cx="1063327" cy="355656"/>
          </a:xfrm>
          <a:prstGeom prst="bentConnector3">
            <a:avLst>
              <a:gd name="adj1" fmla="val 50000"/>
            </a:avLst>
          </a:prstGeom>
          <a:noFill/>
          <a:ln w="19050" algn="ctr">
            <a:solidFill>
              <a:srgbClr val="00B050"/>
            </a:solidFill>
            <a:round/>
            <a:headEnd/>
            <a:tailEnd type="arrow" w="med" len="med"/>
          </a:ln>
        </p:spPr>
      </p:cxnSp>
      <p:cxnSp>
        <p:nvCxnSpPr>
          <p:cNvPr id="48" name="Connecteur en angle 47"/>
          <p:cNvCxnSpPr>
            <a:cxnSpLocks noChangeShapeType="1"/>
            <a:stCxn id="28710" idx="3"/>
            <a:endCxn id="41" idx="1"/>
          </p:cNvCxnSpPr>
          <p:nvPr/>
        </p:nvCxnSpPr>
        <p:spPr bwMode="auto">
          <a:xfrm>
            <a:off x="5069419" y="2380823"/>
            <a:ext cx="1063327" cy="748504"/>
          </a:xfrm>
          <a:prstGeom prst="bentConnector3">
            <a:avLst>
              <a:gd name="adj1" fmla="val 50000"/>
            </a:avLst>
          </a:prstGeom>
          <a:noFill/>
          <a:ln w="19050" algn="ctr">
            <a:solidFill>
              <a:srgbClr val="00B050"/>
            </a:solidFill>
            <a:round/>
            <a:headEnd/>
            <a:tailEnd type="arrow" w="med" len="med"/>
          </a:ln>
        </p:spPr>
      </p:cxnSp>
      <p:cxnSp>
        <p:nvCxnSpPr>
          <p:cNvPr id="51" name="Connecteur en angle 50"/>
          <p:cNvCxnSpPr>
            <a:cxnSpLocks noChangeShapeType="1"/>
            <a:stCxn id="28710" idx="3"/>
            <a:endCxn id="42" idx="1"/>
          </p:cNvCxnSpPr>
          <p:nvPr/>
        </p:nvCxnSpPr>
        <p:spPr bwMode="auto">
          <a:xfrm>
            <a:off x="5069419" y="2380823"/>
            <a:ext cx="1063327" cy="1852664"/>
          </a:xfrm>
          <a:prstGeom prst="bentConnector3">
            <a:avLst>
              <a:gd name="adj1" fmla="val 50000"/>
            </a:avLst>
          </a:prstGeom>
          <a:noFill/>
          <a:ln w="19050" algn="ctr">
            <a:solidFill>
              <a:srgbClr val="00B050"/>
            </a:solidFill>
            <a:round/>
            <a:headEnd/>
            <a:tailEnd type="arrow" w="med" len="med"/>
          </a:ln>
        </p:spPr>
      </p:cxnSp>
      <p:cxnSp>
        <p:nvCxnSpPr>
          <p:cNvPr id="54" name="Connecteur en angle 53"/>
          <p:cNvCxnSpPr>
            <a:cxnSpLocks noChangeShapeType="1"/>
            <a:stCxn id="28710" idx="3"/>
            <a:endCxn id="43" idx="1"/>
          </p:cNvCxnSpPr>
          <p:nvPr/>
        </p:nvCxnSpPr>
        <p:spPr bwMode="auto">
          <a:xfrm>
            <a:off x="5069419" y="2380823"/>
            <a:ext cx="1063327" cy="2956824"/>
          </a:xfrm>
          <a:prstGeom prst="bentConnector3">
            <a:avLst>
              <a:gd name="adj1" fmla="val 50000"/>
            </a:avLst>
          </a:prstGeom>
          <a:noFill/>
          <a:ln w="19050" algn="ctr">
            <a:solidFill>
              <a:srgbClr val="00B050"/>
            </a:solidFill>
            <a:round/>
            <a:headEnd/>
            <a:tailEnd type="arrow" w="med" len="med"/>
          </a:ln>
        </p:spPr>
      </p:cxnSp>
      <p:sp>
        <p:nvSpPr>
          <p:cNvPr id="20" name="ZoneTexte 19">
            <a:hlinkClick r:id="rId3"/>
          </p:cNvPr>
          <p:cNvSpPr txBox="1"/>
          <p:nvPr/>
        </p:nvSpPr>
        <p:spPr>
          <a:xfrm>
            <a:off x="6351899" y="5991878"/>
            <a:ext cx="2441694" cy="276999"/>
          </a:xfrm>
          <a:prstGeom prst="rect">
            <a:avLst/>
          </a:prstGeom>
          <a:noFill/>
        </p:spPr>
        <p:txBody>
          <a:bodyPr wrap="none" rtlCol="0">
            <a:spAutoFit/>
          </a:bodyPr>
          <a:lstStyle/>
          <a:p>
            <a:r>
              <a:rPr lang="fr-FR" sz="1200" b="1" i="1" dirty="0">
                <a:solidFill>
                  <a:schemeClr val="accent1">
                    <a:lumMod val="50000"/>
                  </a:schemeClr>
                </a:solidFill>
              </a:rPr>
              <a:t>Le décret sur le socle commun</a:t>
            </a:r>
          </a:p>
        </p:txBody>
      </p:sp>
      <p:sp>
        <p:nvSpPr>
          <p:cNvPr id="2" name="ZoneTexte 1"/>
          <p:cNvSpPr txBox="1"/>
          <p:nvPr/>
        </p:nvSpPr>
        <p:spPr>
          <a:xfrm>
            <a:off x="480818" y="5085184"/>
            <a:ext cx="4883270" cy="1077218"/>
          </a:xfrm>
          <a:prstGeom prst="rect">
            <a:avLst/>
          </a:prstGeom>
          <a:solidFill>
            <a:srgbClr val="FFC9C9"/>
          </a:solidFill>
        </p:spPr>
        <p:txBody>
          <a:bodyPr wrap="square" rtlCol="0">
            <a:spAutoFit/>
          </a:bodyPr>
          <a:lstStyle/>
          <a:p>
            <a:r>
              <a:rPr lang="fr-FR" sz="1600" b="1" dirty="0">
                <a:solidFill>
                  <a:schemeClr val="accent6">
                    <a:lumMod val="75000"/>
                  </a:schemeClr>
                </a:solidFill>
              </a:rPr>
              <a:t>Les quatre objectifs du premier domaine et les quatre autres domaines sont les </a:t>
            </a:r>
            <a:r>
              <a:rPr lang="fr-FR" sz="1600" b="1" dirty="0"/>
              <a:t>huit composantes</a:t>
            </a:r>
            <a:r>
              <a:rPr lang="fr-FR" sz="1600" b="1" dirty="0">
                <a:solidFill>
                  <a:schemeClr val="accent6">
                    <a:lumMod val="75000"/>
                  </a:schemeClr>
                </a:solidFill>
              </a:rPr>
              <a:t> du socle commun dont la maîtrise doit être acquise à un niveau satisfaisant.</a:t>
            </a: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611560" y="332656"/>
            <a:ext cx="8229600" cy="1143000"/>
          </a:xfrm>
        </p:spPr>
        <p:txBody>
          <a:bodyPr/>
          <a:lstStyle/>
          <a:p>
            <a:pPr eaLnBrk="1" hangingPunct="1"/>
            <a:r>
              <a:rPr lang="fr-FR" dirty="0"/>
              <a:t>Le DNB : ce qui est évalué</a:t>
            </a:r>
          </a:p>
        </p:txBody>
      </p:sp>
      <p:sp>
        <p:nvSpPr>
          <p:cNvPr id="4" name="Rectangle à coins arrondis 3"/>
          <p:cNvSpPr/>
          <p:nvPr/>
        </p:nvSpPr>
        <p:spPr>
          <a:xfrm>
            <a:off x="395536" y="5877272"/>
            <a:ext cx="2412000" cy="648000"/>
          </a:xfrm>
          <a:prstGeom prst="roundRect">
            <a:avLst/>
          </a:prstGeom>
          <a:solidFill>
            <a:srgbClr val="FDA40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Enseignements de complément et LSF</a:t>
            </a:r>
            <a:endParaRPr lang="fr-FR" sz="1600" dirty="0">
              <a:solidFill>
                <a:schemeClr val="bg1"/>
              </a:solidFill>
            </a:endParaRPr>
          </a:p>
        </p:txBody>
      </p:sp>
      <p:sp>
        <p:nvSpPr>
          <p:cNvPr id="5" name="Rectangle à coins arrondis 4"/>
          <p:cNvSpPr/>
          <p:nvPr/>
        </p:nvSpPr>
        <p:spPr>
          <a:xfrm>
            <a:off x="323528" y="4077072"/>
            <a:ext cx="2412000" cy="1170000"/>
          </a:xfrm>
          <a:prstGeom prst="round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Examen terminal</a:t>
            </a:r>
            <a:endParaRPr lang="fr-FR" sz="1600" dirty="0">
              <a:solidFill>
                <a:schemeClr val="bg1"/>
              </a:solidFill>
            </a:endParaRPr>
          </a:p>
        </p:txBody>
      </p:sp>
      <p:sp>
        <p:nvSpPr>
          <p:cNvPr id="6" name="Rectangle à coins arrondis 5"/>
          <p:cNvSpPr/>
          <p:nvPr/>
        </p:nvSpPr>
        <p:spPr>
          <a:xfrm>
            <a:off x="323528" y="2132856"/>
            <a:ext cx="2412000" cy="1170000"/>
          </a:xfrm>
          <a:prstGeom prst="roundRect">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Maîtrise du socle commun</a:t>
            </a:r>
            <a:endParaRPr lang="fr-FR" sz="1600" dirty="0">
              <a:solidFill>
                <a:schemeClr val="bg1"/>
              </a:solidFill>
            </a:endParaRPr>
          </a:p>
        </p:txBody>
      </p:sp>
      <p:sp>
        <p:nvSpPr>
          <p:cNvPr id="7" name="Rectangle à coins arrondis 6"/>
          <p:cNvSpPr/>
          <p:nvPr/>
        </p:nvSpPr>
        <p:spPr>
          <a:xfrm>
            <a:off x="2915816" y="3645024"/>
            <a:ext cx="5904000" cy="2052000"/>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sz="1600" dirty="0">
                <a:solidFill>
                  <a:srgbClr val="1C1850"/>
                </a:solidFill>
              </a:rPr>
              <a:t>Trois épreuves sur 100 points chacune :</a:t>
            </a:r>
          </a:p>
          <a:p>
            <a:pPr marL="460375" indent="-285750">
              <a:buFontTx/>
              <a:buChar char="-"/>
              <a:defRPr/>
            </a:pPr>
            <a:r>
              <a:rPr lang="fr-FR" sz="1600" dirty="0">
                <a:solidFill>
                  <a:srgbClr val="1C1850"/>
                </a:solidFill>
              </a:rPr>
              <a:t>épreuve écrite de mathématiques, physique-chimie, sciences de la vie et de la Terre, et technologie</a:t>
            </a:r>
          </a:p>
          <a:p>
            <a:pPr marL="460375" indent="-285750">
              <a:buFontTx/>
              <a:buChar char="-"/>
              <a:defRPr/>
            </a:pPr>
            <a:r>
              <a:rPr lang="fr-FR" sz="1600" dirty="0">
                <a:solidFill>
                  <a:srgbClr val="1C1850"/>
                </a:solidFill>
              </a:rPr>
              <a:t>épreuve écrite de français, histoire et géographie, éducation morale et civique</a:t>
            </a:r>
          </a:p>
          <a:p>
            <a:pPr marL="460375" indent="-285750">
              <a:buFontTx/>
              <a:buChar char="-"/>
              <a:defRPr/>
            </a:pPr>
            <a:r>
              <a:rPr lang="fr-FR" sz="1600" dirty="0">
                <a:solidFill>
                  <a:srgbClr val="1C1850"/>
                </a:solidFill>
              </a:rPr>
              <a:t>épreuve orale : soutenance d’un projet mené au cours des EPI ou d’un parcours(Avenir, citoyen, EAC)</a:t>
            </a:r>
          </a:p>
          <a:p>
            <a:pPr marL="174625">
              <a:defRPr/>
            </a:pPr>
            <a:r>
              <a:rPr lang="fr-FR" sz="1600" dirty="0">
                <a:solidFill>
                  <a:srgbClr val="1C1850"/>
                </a:solidFill>
              </a:rPr>
              <a:t>	</a:t>
            </a:r>
            <a:r>
              <a:rPr lang="fr-FR" dirty="0">
                <a:solidFill>
                  <a:srgbClr val="1C1850"/>
                </a:solidFill>
              </a:rPr>
              <a:t>Soit au maximum </a:t>
            </a:r>
            <a:r>
              <a:rPr lang="fr-FR" b="1" dirty="0">
                <a:solidFill>
                  <a:srgbClr val="1C1850"/>
                </a:solidFill>
              </a:rPr>
              <a:t>300 points</a:t>
            </a:r>
            <a:endParaRPr lang="fr-FR" sz="1600" dirty="0">
              <a:solidFill>
                <a:srgbClr val="1C1850"/>
              </a:solidFill>
            </a:endParaRPr>
          </a:p>
        </p:txBody>
      </p:sp>
      <p:sp>
        <p:nvSpPr>
          <p:cNvPr id="8" name="Rectangle à coins arrondis 7"/>
          <p:cNvSpPr/>
          <p:nvPr/>
        </p:nvSpPr>
        <p:spPr>
          <a:xfrm>
            <a:off x="2915816" y="5805264"/>
            <a:ext cx="5904000" cy="864000"/>
          </a:xfrm>
          <a:prstGeom prst="roundRect">
            <a:avLst/>
          </a:prstGeom>
          <a:solidFill>
            <a:srgbClr val="FFD243"/>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sz="1600" dirty="0">
                <a:solidFill>
                  <a:srgbClr val="1C1850"/>
                </a:solidFill>
              </a:rPr>
              <a:t>Objectifs d’apprentissage du cycle :</a:t>
            </a:r>
          </a:p>
          <a:p>
            <a:pPr marL="460375" indent="-285750">
              <a:buFontTx/>
              <a:buChar char="-"/>
              <a:defRPr/>
            </a:pPr>
            <a:r>
              <a:rPr lang="fr-FR" sz="1600" dirty="0">
                <a:solidFill>
                  <a:srgbClr val="1C1850"/>
                </a:solidFill>
              </a:rPr>
              <a:t>atteints		10 points</a:t>
            </a:r>
          </a:p>
          <a:p>
            <a:pPr marL="460375" indent="-285750">
              <a:buFontTx/>
              <a:buChar char="-"/>
              <a:defRPr/>
            </a:pPr>
            <a:r>
              <a:rPr lang="fr-FR" sz="1600" dirty="0">
                <a:solidFill>
                  <a:srgbClr val="1C1850"/>
                </a:solidFill>
              </a:rPr>
              <a:t>dépassés		20 points</a:t>
            </a:r>
          </a:p>
        </p:txBody>
      </p:sp>
      <p:sp>
        <p:nvSpPr>
          <p:cNvPr id="9" name="Rectangle à coins arrondis 8"/>
          <p:cNvSpPr/>
          <p:nvPr/>
        </p:nvSpPr>
        <p:spPr>
          <a:xfrm>
            <a:off x="2915816" y="1628800"/>
            <a:ext cx="5904000" cy="1872000"/>
          </a:xfrm>
          <a:prstGeom prst="roundRect">
            <a:avLst/>
          </a:prstGeom>
          <a:solidFill>
            <a:srgbClr val="00B0F0"/>
          </a:solidFill>
          <a:effectLst/>
        </p:spPr>
        <p:style>
          <a:lnRef idx="1">
            <a:schemeClr val="accent1"/>
          </a:lnRef>
          <a:fillRef idx="3">
            <a:schemeClr val="accent1"/>
          </a:fillRef>
          <a:effectRef idx="2">
            <a:schemeClr val="accent1"/>
          </a:effectRef>
          <a:fontRef idx="minor">
            <a:schemeClr val="lt1"/>
          </a:fontRef>
        </p:style>
        <p:txBody>
          <a:bodyPr rtlCol="0" anchor="ctr"/>
          <a:lstStyle/>
          <a:p>
            <a:pPr>
              <a:defRPr/>
            </a:pPr>
            <a:r>
              <a:rPr lang="fr-FR" sz="1600" dirty="0">
                <a:solidFill>
                  <a:srgbClr val="1C1850"/>
                </a:solidFill>
              </a:rPr>
              <a:t>Pour chacune des 8 composantes (objectifs du domaine 1,</a:t>
            </a:r>
          </a:p>
          <a:p>
            <a:pPr>
              <a:defRPr/>
            </a:pPr>
            <a:r>
              <a:rPr lang="fr-FR" sz="1600" dirty="0">
                <a:solidFill>
                  <a:srgbClr val="1C1850"/>
                </a:solidFill>
              </a:rPr>
              <a:t> 4 autres domaines), le niveau de maîtrise donne des points :</a:t>
            </a:r>
          </a:p>
          <a:p>
            <a:pPr marL="285750" indent="-285750">
              <a:buFontTx/>
              <a:buChar char="-"/>
              <a:defRPr/>
            </a:pPr>
            <a:r>
              <a:rPr lang="fr-FR" sz="1600" dirty="0">
                <a:solidFill>
                  <a:srgbClr val="1C1850"/>
                </a:solidFill>
              </a:rPr>
              <a:t>maîtrise insuffisante : 	10 points</a:t>
            </a:r>
          </a:p>
          <a:p>
            <a:pPr marL="285750" indent="-285750">
              <a:buFontTx/>
              <a:buChar char="-"/>
              <a:defRPr/>
            </a:pPr>
            <a:r>
              <a:rPr lang="fr-FR" sz="1600" dirty="0">
                <a:solidFill>
                  <a:srgbClr val="1C1850"/>
                </a:solidFill>
              </a:rPr>
              <a:t>maîtrise fragile : 		25 points</a:t>
            </a:r>
          </a:p>
          <a:p>
            <a:pPr marL="285750" indent="-285750">
              <a:buFontTx/>
              <a:buChar char="-"/>
              <a:defRPr/>
            </a:pPr>
            <a:r>
              <a:rPr lang="fr-FR" sz="1600" dirty="0">
                <a:solidFill>
                  <a:srgbClr val="1C1850"/>
                </a:solidFill>
              </a:rPr>
              <a:t>maîtrise satisfaisante : 	40 points</a:t>
            </a:r>
          </a:p>
          <a:p>
            <a:pPr marL="285750" indent="-285750">
              <a:buFontTx/>
              <a:buChar char="-"/>
              <a:defRPr/>
            </a:pPr>
            <a:r>
              <a:rPr lang="fr-FR" sz="1600" dirty="0">
                <a:solidFill>
                  <a:srgbClr val="1C1850"/>
                </a:solidFill>
              </a:rPr>
              <a:t>très bonne maîtrise : 	50 points</a:t>
            </a:r>
          </a:p>
          <a:p>
            <a:pPr>
              <a:defRPr/>
            </a:pPr>
            <a:r>
              <a:rPr lang="fr-FR" sz="1600" dirty="0">
                <a:solidFill>
                  <a:srgbClr val="1C1850"/>
                </a:solidFill>
              </a:rPr>
              <a:t>	</a:t>
            </a:r>
            <a:r>
              <a:rPr lang="fr-FR" dirty="0">
                <a:solidFill>
                  <a:srgbClr val="1C1850"/>
                </a:solidFill>
              </a:rPr>
              <a:t>Soit au maximum </a:t>
            </a:r>
            <a:r>
              <a:rPr lang="fr-FR" b="1" dirty="0">
                <a:solidFill>
                  <a:srgbClr val="1C1850"/>
                </a:solidFill>
              </a:rPr>
              <a:t>400 points</a:t>
            </a:r>
            <a:endParaRPr lang="fr-FR" sz="1600" b="1" dirty="0">
              <a:solidFill>
                <a:srgbClr val="1C1850"/>
              </a:solidFill>
            </a:endParaRPr>
          </a:p>
        </p:txBody>
      </p:sp>
    </p:spTree>
    <p:extLst>
      <p:ext uri="{BB962C8B-B14F-4D97-AF65-F5344CB8AC3E}">
        <p14:creationId xmlns:p14="http://schemas.microsoft.com/office/powerpoint/2010/main" val="65637255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323528" y="0"/>
            <a:ext cx="8229600" cy="1143000"/>
          </a:xfrm>
        </p:spPr>
        <p:txBody>
          <a:bodyPr>
            <a:normAutofit fontScale="90000"/>
          </a:bodyPr>
          <a:lstStyle/>
          <a:p>
            <a:pPr eaLnBrk="1" hangingPunct="1"/>
            <a:r>
              <a:rPr lang="fr-FR" dirty="0"/>
              <a:t>Le DNB : les épreuves terminales</a:t>
            </a:r>
          </a:p>
        </p:txBody>
      </p:sp>
      <p:sp>
        <p:nvSpPr>
          <p:cNvPr id="4" name="Rectangle à coins arrondis 3"/>
          <p:cNvSpPr/>
          <p:nvPr/>
        </p:nvSpPr>
        <p:spPr>
          <a:xfrm>
            <a:off x="251520" y="5517232"/>
            <a:ext cx="2412000" cy="648000"/>
          </a:xfrm>
          <a:prstGeom prst="roundRect">
            <a:avLst/>
          </a:prstGeom>
          <a:solidFill>
            <a:srgbClr val="FDA40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Soutenance orale d’un projet</a:t>
            </a:r>
            <a:endParaRPr lang="fr-FR" sz="1600" dirty="0">
              <a:solidFill>
                <a:schemeClr val="bg1"/>
              </a:solidFill>
            </a:endParaRPr>
          </a:p>
        </p:txBody>
      </p:sp>
      <p:sp>
        <p:nvSpPr>
          <p:cNvPr id="5" name="Rectangle à coins arrondis 4"/>
          <p:cNvSpPr/>
          <p:nvPr/>
        </p:nvSpPr>
        <p:spPr>
          <a:xfrm>
            <a:off x="251520" y="3645024"/>
            <a:ext cx="2412000" cy="1170000"/>
          </a:xfrm>
          <a:prstGeom prst="round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Français, histoire et géographie, </a:t>
            </a:r>
            <a:r>
              <a:rPr lang="fr-FR" b="1" dirty="0" err="1">
                <a:solidFill>
                  <a:schemeClr val="bg1"/>
                </a:solidFill>
              </a:rPr>
              <a:t>EMC</a:t>
            </a:r>
            <a:endParaRPr lang="fr-FR" sz="1600" dirty="0">
              <a:solidFill>
                <a:schemeClr val="bg1"/>
              </a:solidFill>
            </a:endParaRPr>
          </a:p>
        </p:txBody>
      </p:sp>
      <p:sp>
        <p:nvSpPr>
          <p:cNvPr id="6" name="Rectangle à coins arrondis 5"/>
          <p:cNvSpPr/>
          <p:nvPr/>
        </p:nvSpPr>
        <p:spPr>
          <a:xfrm>
            <a:off x="251520" y="1628800"/>
            <a:ext cx="2412000" cy="1170000"/>
          </a:xfrm>
          <a:prstGeom prst="roundRect">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Mathématiques, physique-chimie, </a:t>
            </a:r>
            <a:r>
              <a:rPr lang="fr-FR" b="1" dirty="0" err="1">
                <a:solidFill>
                  <a:schemeClr val="bg1"/>
                </a:solidFill>
              </a:rPr>
              <a:t>SVT</a:t>
            </a:r>
            <a:r>
              <a:rPr lang="fr-FR" b="1" dirty="0">
                <a:solidFill>
                  <a:schemeClr val="bg1"/>
                </a:solidFill>
              </a:rPr>
              <a:t>, technologie</a:t>
            </a:r>
            <a:endParaRPr lang="fr-FR" sz="1600" dirty="0">
              <a:solidFill>
                <a:schemeClr val="bg1"/>
              </a:solidFill>
            </a:endParaRPr>
          </a:p>
        </p:txBody>
      </p:sp>
      <p:sp>
        <p:nvSpPr>
          <p:cNvPr id="7" name="Rectangle à coins arrondis 6"/>
          <p:cNvSpPr/>
          <p:nvPr/>
        </p:nvSpPr>
        <p:spPr>
          <a:xfrm>
            <a:off x="2771800" y="3140968"/>
            <a:ext cx="6156000" cy="1980000"/>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b="1" dirty="0">
                <a:solidFill>
                  <a:srgbClr val="1C1850"/>
                </a:solidFill>
              </a:rPr>
              <a:t>Première partie : analyse et compréhension de textes, maîtrise de différents langages</a:t>
            </a:r>
          </a:p>
          <a:p>
            <a:pPr marL="174625">
              <a:defRPr/>
            </a:pPr>
            <a:r>
              <a:rPr lang="fr-FR" dirty="0">
                <a:solidFill>
                  <a:srgbClr val="1C1850"/>
                </a:solidFill>
              </a:rPr>
              <a:t>Histoire et géographie, </a:t>
            </a:r>
            <a:r>
              <a:rPr lang="fr-FR" dirty="0" err="1">
                <a:solidFill>
                  <a:srgbClr val="1C1850"/>
                </a:solidFill>
              </a:rPr>
              <a:t>EMC</a:t>
            </a:r>
            <a:r>
              <a:rPr lang="fr-FR" dirty="0">
                <a:solidFill>
                  <a:srgbClr val="1C1850"/>
                </a:solidFill>
              </a:rPr>
              <a:t> : 2h</a:t>
            </a:r>
          </a:p>
          <a:p>
            <a:pPr marL="174625">
              <a:defRPr/>
            </a:pPr>
            <a:r>
              <a:rPr lang="fr-FR" dirty="0">
                <a:solidFill>
                  <a:srgbClr val="1C1850"/>
                </a:solidFill>
              </a:rPr>
              <a:t>Français : 1h</a:t>
            </a:r>
          </a:p>
          <a:p>
            <a:pPr marL="174625">
              <a:spcBef>
                <a:spcPts val="1200"/>
              </a:spcBef>
              <a:defRPr/>
            </a:pPr>
            <a:r>
              <a:rPr lang="fr-FR" b="1" dirty="0">
                <a:solidFill>
                  <a:srgbClr val="1C1850"/>
                </a:solidFill>
              </a:rPr>
              <a:t>Deuxième partie : rédaction et maîtrise de la langue</a:t>
            </a:r>
          </a:p>
          <a:p>
            <a:pPr marL="174625">
              <a:defRPr/>
            </a:pPr>
            <a:r>
              <a:rPr lang="fr-FR" dirty="0">
                <a:solidFill>
                  <a:srgbClr val="1C1850"/>
                </a:solidFill>
              </a:rPr>
              <a:t>Français : 2h</a:t>
            </a:r>
          </a:p>
        </p:txBody>
      </p:sp>
      <p:sp>
        <p:nvSpPr>
          <p:cNvPr id="8" name="Rectangle à coins arrondis 7"/>
          <p:cNvSpPr/>
          <p:nvPr/>
        </p:nvSpPr>
        <p:spPr>
          <a:xfrm>
            <a:off x="2771800" y="5445224"/>
            <a:ext cx="6156000" cy="684000"/>
          </a:xfrm>
          <a:prstGeom prst="roundRect">
            <a:avLst/>
          </a:prstGeom>
          <a:solidFill>
            <a:srgbClr val="FFD243"/>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Exposé : 5 minutes</a:t>
            </a:r>
          </a:p>
          <a:p>
            <a:pPr marL="174625">
              <a:defRPr/>
            </a:pPr>
            <a:r>
              <a:rPr lang="fr-FR" dirty="0">
                <a:solidFill>
                  <a:srgbClr val="1C1850"/>
                </a:solidFill>
              </a:rPr>
              <a:t>Entretien avec le jury : 10 minutes</a:t>
            </a:r>
          </a:p>
        </p:txBody>
      </p:sp>
      <p:sp>
        <p:nvSpPr>
          <p:cNvPr id="9" name="Rectangle à coins arrondis 8"/>
          <p:cNvSpPr/>
          <p:nvPr/>
        </p:nvSpPr>
        <p:spPr>
          <a:xfrm>
            <a:off x="2771800" y="1340768"/>
            <a:ext cx="6156000" cy="1656000"/>
          </a:xfrm>
          <a:prstGeom prst="roundRect">
            <a:avLst/>
          </a:prstGeom>
          <a:solidFill>
            <a:srgbClr val="00B0F0"/>
          </a:solidFill>
          <a:effectLst/>
        </p:spPr>
        <p:style>
          <a:lnRef idx="1">
            <a:schemeClr val="accent1"/>
          </a:lnRef>
          <a:fillRef idx="3">
            <a:schemeClr val="accent1"/>
          </a:fillRef>
          <a:effectRef idx="2">
            <a:schemeClr val="accent1"/>
          </a:effectRef>
          <a:fontRef idx="minor">
            <a:schemeClr val="lt1"/>
          </a:fontRef>
        </p:style>
        <p:txBody>
          <a:bodyPr rtlCol="0" anchor="ctr"/>
          <a:lstStyle/>
          <a:p>
            <a:pPr>
              <a:defRPr/>
            </a:pPr>
            <a:r>
              <a:rPr lang="fr-FR" dirty="0">
                <a:solidFill>
                  <a:srgbClr val="1C1850"/>
                </a:solidFill>
              </a:rPr>
              <a:t>Mathématiques : 2h</a:t>
            </a:r>
          </a:p>
          <a:p>
            <a:pPr>
              <a:defRPr/>
            </a:pPr>
            <a:r>
              <a:rPr lang="fr-FR" dirty="0">
                <a:solidFill>
                  <a:srgbClr val="1C1850"/>
                </a:solidFill>
              </a:rPr>
              <a:t>Physique-chimie, </a:t>
            </a:r>
            <a:r>
              <a:rPr lang="fr-FR" dirty="0" err="1">
                <a:solidFill>
                  <a:srgbClr val="1C1850"/>
                </a:solidFill>
              </a:rPr>
              <a:t>SVT</a:t>
            </a:r>
            <a:r>
              <a:rPr lang="fr-FR" dirty="0">
                <a:solidFill>
                  <a:srgbClr val="1C1850"/>
                </a:solidFill>
              </a:rPr>
              <a:t>, technologie (2 disciplines) : 1h</a:t>
            </a:r>
          </a:p>
          <a:p>
            <a:pPr>
              <a:defRPr/>
            </a:pPr>
            <a:endParaRPr lang="fr-FR" dirty="0">
              <a:solidFill>
                <a:srgbClr val="1C1850"/>
              </a:solidFill>
            </a:endParaRPr>
          </a:p>
          <a:p>
            <a:pPr>
              <a:defRPr/>
            </a:pPr>
            <a:r>
              <a:rPr lang="fr-FR" dirty="0">
                <a:solidFill>
                  <a:srgbClr val="1C1850"/>
                </a:solidFill>
              </a:rPr>
              <a:t>L’épreuve comporte obligatoirement au moins un exercice d’algorithmique ou de programmation.</a:t>
            </a:r>
          </a:p>
        </p:txBody>
      </p:sp>
    </p:spTree>
    <p:extLst>
      <p:ext uri="{BB962C8B-B14F-4D97-AF65-F5344CB8AC3E}">
        <p14:creationId xmlns:p14="http://schemas.microsoft.com/office/powerpoint/2010/main" val="207009275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fr-FR" dirty="0"/>
              <a:t>Le DNB : obtention</a:t>
            </a:r>
          </a:p>
        </p:txBody>
      </p:sp>
      <p:sp>
        <p:nvSpPr>
          <p:cNvPr id="4" name="Rectangle à coins arrondis 3"/>
          <p:cNvSpPr/>
          <p:nvPr/>
        </p:nvSpPr>
        <p:spPr>
          <a:xfrm>
            <a:off x="323528" y="5085184"/>
            <a:ext cx="2412000" cy="900000"/>
          </a:xfrm>
          <a:prstGeom prst="roundRect">
            <a:avLst/>
          </a:prstGeom>
          <a:solidFill>
            <a:srgbClr val="FDA40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Remise des diplômes</a:t>
            </a:r>
            <a:endParaRPr lang="fr-FR" sz="1600" dirty="0">
              <a:solidFill>
                <a:schemeClr val="bg1"/>
              </a:solidFill>
            </a:endParaRPr>
          </a:p>
        </p:txBody>
      </p:sp>
      <p:sp>
        <p:nvSpPr>
          <p:cNvPr id="5" name="Rectangle à coins arrondis 4"/>
          <p:cNvSpPr/>
          <p:nvPr/>
        </p:nvSpPr>
        <p:spPr>
          <a:xfrm>
            <a:off x="323528" y="3501008"/>
            <a:ext cx="2412000" cy="900000"/>
          </a:xfrm>
          <a:prstGeom prst="round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Mentions</a:t>
            </a:r>
            <a:endParaRPr lang="fr-FR" sz="1600" dirty="0">
              <a:solidFill>
                <a:schemeClr val="bg1"/>
              </a:solidFill>
            </a:endParaRPr>
          </a:p>
        </p:txBody>
      </p:sp>
      <p:sp>
        <p:nvSpPr>
          <p:cNvPr id="6" name="Rectangle à coins arrondis 5"/>
          <p:cNvSpPr/>
          <p:nvPr/>
        </p:nvSpPr>
        <p:spPr>
          <a:xfrm>
            <a:off x="323528" y="2132856"/>
            <a:ext cx="2412000" cy="900000"/>
          </a:xfrm>
          <a:prstGeom prst="roundRect">
            <a:avLst/>
          </a:prstGeom>
          <a:solidFill>
            <a:srgbClr val="E36BA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Conditions</a:t>
            </a:r>
            <a:endParaRPr lang="fr-FR" sz="1600" dirty="0">
              <a:solidFill>
                <a:schemeClr val="bg1"/>
              </a:solidFill>
            </a:endParaRPr>
          </a:p>
        </p:txBody>
      </p:sp>
      <p:sp>
        <p:nvSpPr>
          <p:cNvPr id="7" name="Rectangle à coins arrondis 6"/>
          <p:cNvSpPr/>
          <p:nvPr/>
        </p:nvSpPr>
        <p:spPr>
          <a:xfrm>
            <a:off x="3059832" y="3356992"/>
            <a:ext cx="5760000" cy="1332000"/>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Le diplôme d’un candidat porte la mention :</a:t>
            </a:r>
          </a:p>
          <a:p>
            <a:pPr marL="460375" indent="-285750">
              <a:buFontTx/>
              <a:buChar char="-"/>
              <a:defRPr/>
            </a:pPr>
            <a:r>
              <a:rPr lang="fr-FR" b="1" dirty="0">
                <a:solidFill>
                  <a:srgbClr val="1C1850"/>
                </a:solidFill>
              </a:rPr>
              <a:t>assez bien</a:t>
            </a:r>
            <a:r>
              <a:rPr lang="fr-FR" dirty="0">
                <a:solidFill>
                  <a:srgbClr val="1C1850"/>
                </a:solidFill>
              </a:rPr>
              <a:t> s’il obtient au moins </a:t>
            </a:r>
            <a:r>
              <a:rPr lang="fr-FR" b="1" dirty="0">
                <a:solidFill>
                  <a:srgbClr val="1C1850"/>
                </a:solidFill>
              </a:rPr>
              <a:t>420 points</a:t>
            </a:r>
          </a:p>
          <a:p>
            <a:pPr marL="460375" indent="-285750">
              <a:buFontTx/>
              <a:buChar char="-"/>
              <a:defRPr/>
            </a:pPr>
            <a:r>
              <a:rPr lang="fr-FR" b="1" dirty="0">
                <a:solidFill>
                  <a:srgbClr val="1C1850"/>
                </a:solidFill>
              </a:rPr>
              <a:t>bien</a:t>
            </a:r>
            <a:r>
              <a:rPr lang="fr-FR" dirty="0">
                <a:solidFill>
                  <a:srgbClr val="1C1850"/>
                </a:solidFill>
              </a:rPr>
              <a:t> s’il obtient au moins </a:t>
            </a:r>
            <a:r>
              <a:rPr lang="fr-FR" b="1" dirty="0">
                <a:solidFill>
                  <a:srgbClr val="1C1850"/>
                </a:solidFill>
              </a:rPr>
              <a:t>490 points</a:t>
            </a:r>
          </a:p>
          <a:p>
            <a:pPr marL="460375" indent="-285750">
              <a:buFontTx/>
              <a:buChar char="-"/>
              <a:defRPr/>
            </a:pPr>
            <a:r>
              <a:rPr lang="fr-FR" b="1" dirty="0">
                <a:solidFill>
                  <a:srgbClr val="1C1850"/>
                </a:solidFill>
              </a:rPr>
              <a:t>très bien</a:t>
            </a:r>
            <a:r>
              <a:rPr lang="fr-FR" dirty="0">
                <a:solidFill>
                  <a:srgbClr val="1C1850"/>
                </a:solidFill>
              </a:rPr>
              <a:t> s’il obtient au moins </a:t>
            </a:r>
            <a:r>
              <a:rPr lang="fr-FR" b="1" dirty="0">
                <a:solidFill>
                  <a:srgbClr val="1C1850"/>
                </a:solidFill>
              </a:rPr>
              <a:t>560 points</a:t>
            </a:r>
          </a:p>
        </p:txBody>
      </p:sp>
      <p:sp>
        <p:nvSpPr>
          <p:cNvPr id="8" name="Rectangle à coins arrondis 7"/>
          <p:cNvSpPr/>
          <p:nvPr/>
        </p:nvSpPr>
        <p:spPr>
          <a:xfrm>
            <a:off x="3059832" y="4941168"/>
            <a:ext cx="5760000" cy="1044000"/>
          </a:xfrm>
          <a:prstGeom prst="roundRect">
            <a:avLst/>
          </a:prstGeom>
          <a:solidFill>
            <a:srgbClr val="FFD243"/>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Les diplômes seront remis aux lauréats lors d’une cérémonie républicaine en début d’année scolaire suivante. </a:t>
            </a:r>
          </a:p>
        </p:txBody>
      </p:sp>
      <p:sp>
        <p:nvSpPr>
          <p:cNvPr id="9" name="Rectangle à coins arrondis 8"/>
          <p:cNvSpPr/>
          <p:nvPr/>
        </p:nvSpPr>
        <p:spPr>
          <a:xfrm>
            <a:off x="2987824" y="2132856"/>
            <a:ext cx="5760000" cy="900000"/>
          </a:xfrm>
          <a:prstGeom prst="roundRect">
            <a:avLst/>
          </a:prstGeom>
          <a:solidFill>
            <a:srgbClr val="F68EEA"/>
          </a:solidFill>
          <a:effectLst/>
        </p:spPr>
        <p:style>
          <a:lnRef idx="1">
            <a:schemeClr val="accent1"/>
          </a:lnRef>
          <a:fillRef idx="3">
            <a:schemeClr val="accent1"/>
          </a:fillRef>
          <a:effectRef idx="2">
            <a:schemeClr val="accent1"/>
          </a:effectRef>
          <a:fontRef idx="minor">
            <a:schemeClr val="lt1"/>
          </a:fontRef>
        </p:style>
        <p:txBody>
          <a:bodyPr rtlCol="0" anchor="ctr"/>
          <a:lstStyle/>
          <a:p>
            <a:pPr>
              <a:defRPr/>
            </a:pPr>
            <a:r>
              <a:rPr lang="fr-FR" dirty="0">
                <a:solidFill>
                  <a:srgbClr val="1C1850"/>
                </a:solidFill>
              </a:rPr>
              <a:t>Un candidat est reçu s’il obtient au moins </a:t>
            </a:r>
            <a:r>
              <a:rPr lang="fr-FR" b="1" dirty="0">
                <a:solidFill>
                  <a:srgbClr val="1C1850"/>
                </a:solidFill>
              </a:rPr>
              <a:t>350 points</a:t>
            </a:r>
            <a:r>
              <a:rPr lang="fr-FR" dirty="0">
                <a:solidFill>
                  <a:srgbClr val="1C1850"/>
                </a:solidFill>
              </a:rPr>
              <a:t> sur les 700 points possibles.</a:t>
            </a:r>
            <a:endParaRPr lang="fr-FR" b="1" dirty="0">
              <a:solidFill>
                <a:srgbClr val="1C1850"/>
              </a:solidFill>
            </a:endParaRPr>
          </a:p>
        </p:txBody>
      </p:sp>
    </p:spTree>
    <p:extLst>
      <p:ext uri="{BB962C8B-B14F-4D97-AF65-F5344CB8AC3E}">
        <p14:creationId xmlns:p14="http://schemas.microsoft.com/office/powerpoint/2010/main" val="1210654424"/>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Entraînement au DNB</a:t>
            </a:r>
            <a:endParaRPr lang="fr-FR" dirty="0"/>
          </a:p>
        </p:txBody>
      </p:sp>
      <p:sp>
        <p:nvSpPr>
          <p:cNvPr id="3" name="Espace réservé du contenu 2"/>
          <p:cNvSpPr>
            <a:spLocks noGrp="1"/>
          </p:cNvSpPr>
          <p:nvPr>
            <p:ph idx="1"/>
          </p:nvPr>
        </p:nvSpPr>
        <p:spPr/>
        <p:txBody>
          <a:bodyPr/>
          <a:lstStyle/>
          <a:p>
            <a:r>
              <a:rPr lang="fr-FR" dirty="0" smtClean="0"/>
              <a:t>Epreuves communes dernière semaine de janvier</a:t>
            </a:r>
          </a:p>
          <a:p>
            <a:r>
              <a:rPr lang="fr-FR" dirty="0" smtClean="0"/>
              <a:t>Brevet Blanc : première semaine de mai. </a:t>
            </a:r>
          </a:p>
          <a:p>
            <a:r>
              <a:rPr lang="fr-FR" dirty="0" smtClean="0"/>
              <a:t>Soutenance du rapport de stage : entraînement à l’oral.</a:t>
            </a:r>
            <a:endParaRPr lang="fr-FR" dirty="0"/>
          </a:p>
          <a:p>
            <a:pPr marL="0" indent="0">
              <a:buNone/>
            </a:pPr>
            <a:endParaRPr lang="fr-FR" dirty="0" smtClean="0"/>
          </a:p>
          <a:p>
            <a:r>
              <a:rPr lang="fr-FR" dirty="0" smtClean="0"/>
              <a:t>Nous ferons le point sur les résultats de votre enfant lors de réunions parents professeurs, ou lors d’entretiens particuliers. </a:t>
            </a:r>
          </a:p>
          <a:p>
            <a:r>
              <a:rPr lang="fr-FR" dirty="0" smtClean="0"/>
              <a:t>A tout moment vous pouvez faire une demande de rendez vous individuel, via le carnet de liaison. </a:t>
            </a:r>
            <a:endParaRPr lang="fr-FR" dirty="0"/>
          </a:p>
        </p:txBody>
      </p:sp>
      <p:pic>
        <p:nvPicPr>
          <p:cNvPr id="4098" name="Picture 2" descr="C:\Users\home\AppData\Local\Microsoft\Windows\Temporary Internet Files\Content.IE5\YMVUO1N4\aprendiendo[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746640"/>
            <a:ext cx="1175223" cy="11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047429"/>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1456</Words>
  <Application>Microsoft Office PowerPoint</Application>
  <PresentationFormat>Affichage à l'écran (4:3)</PresentationFormat>
  <Paragraphs>163</Paragraphs>
  <Slides>15</Slides>
  <Notes>6</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Rencontre parents de 3ème</vt:lpstr>
      <vt:lpstr>Projet de classe</vt:lpstr>
      <vt:lpstr>Organisation de la réforme au collège Albert Camus en 2016-2017 : 3ième .</vt:lpstr>
      <vt:lpstr>Les parcours éducatifs</vt:lpstr>
      <vt:lpstr>Le nouveau socle commun</vt:lpstr>
      <vt:lpstr>Le DNB : ce qui est évalué</vt:lpstr>
      <vt:lpstr>Le DNB : les épreuves terminales</vt:lpstr>
      <vt:lpstr>Le DNB : obtention</vt:lpstr>
      <vt:lpstr>Entraînement au DNB</vt:lpstr>
      <vt:lpstr>L Sun : livret scolaire unique numérique</vt:lpstr>
      <vt:lpstr>Les stages.</vt:lpstr>
      <vt:lpstr>Organisation</vt:lpstr>
      <vt:lpstr>Les indispensables …</vt:lpstr>
      <vt:lpstr>Construire son orientation</vt:lpstr>
      <vt:lpstr>Dispositifs particuliers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Rencontre parents de 3ème</dc:title>
  <dc:creator>home</dc:creator>
  <cp:lastModifiedBy>principal</cp:lastModifiedBy>
  <cp:revision>25</cp:revision>
  <dcterms:created xsi:type="dcterms:W3CDTF">2015-09-23T18:21:59Z</dcterms:created>
  <dcterms:modified xsi:type="dcterms:W3CDTF">2017-02-17T07:57:44Z</dcterms:modified>
</cp:coreProperties>
</file>